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76" r:id="rId3"/>
    <p:sldId id="330" r:id="rId4"/>
    <p:sldId id="257" r:id="rId5"/>
    <p:sldId id="273" r:id="rId6"/>
    <p:sldId id="339" r:id="rId7"/>
    <p:sldId id="300" r:id="rId8"/>
    <p:sldId id="334" r:id="rId9"/>
    <p:sldId id="322" r:id="rId10"/>
    <p:sldId id="325" r:id="rId11"/>
    <p:sldId id="275" r:id="rId12"/>
    <p:sldId id="336" r:id="rId13"/>
    <p:sldId id="338" r:id="rId14"/>
    <p:sldId id="337" r:id="rId15"/>
    <p:sldId id="340" r:id="rId16"/>
    <p:sldId id="261" r:id="rId17"/>
    <p:sldId id="289" r:id="rId18"/>
    <p:sldId id="323" r:id="rId19"/>
    <p:sldId id="328" r:id="rId20"/>
    <p:sldId id="335" r:id="rId21"/>
    <p:sldId id="331" r:id="rId22"/>
    <p:sldId id="297" r:id="rId23"/>
    <p:sldId id="295"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5pPr>
    <a:lvl6pPr marL="2286000" algn="l" defTabSz="914400" rtl="0" eaLnBrk="1" latinLnBrk="0" hangingPunct="1">
      <a:defRPr sz="2400" kern="1200">
        <a:solidFill>
          <a:schemeClr val="tx1"/>
        </a:solidFill>
        <a:latin typeface="Times" pitchFamily="18" charset="0"/>
        <a:ea typeface="MS PGothic" pitchFamily="34" charset="-128"/>
        <a:cs typeface="+mn-cs"/>
      </a:defRPr>
    </a:lvl6pPr>
    <a:lvl7pPr marL="2743200" algn="l" defTabSz="914400" rtl="0" eaLnBrk="1" latinLnBrk="0" hangingPunct="1">
      <a:defRPr sz="2400" kern="1200">
        <a:solidFill>
          <a:schemeClr val="tx1"/>
        </a:solidFill>
        <a:latin typeface="Times" pitchFamily="18" charset="0"/>
        <a:ea typeface="MS PGothic" pitchFamily="34" charset="-128"/>
        <a:cs typeface="+mn-cs"/>
      </a:defRPr>
    </a:lvl7pPr>
    <a:lvl8pPr marL="3200400" algn="l" defTabSz="914400" rtl="0" eaLnBrk="1" latinLnBrk="0" hangingPunct="1">
      <a:defRPr sz="2400" kern="1200">
        <a:solidFill>
          <a:schemeClr val="tx1"/>
        </a:solidFill>
        <a:latin typeface="Times" pitchFamily="18" charset="0"/>
        <a:ea typeface="MS PGothic" pitchFamily="34" charset="-128"/>
        <a:cs typeface="+mn-cs"/>
      </a:defRPr>
    </a:lvl8pPr>
    <a:lvl9pPr marL="3657600" algn="l" defTabSz="914400" rtl="0" eaLnBrk="1" latinLnBrk="0" hangingPunct="1">
      <a:defRPr sz="2400" kern="1200">
        <a:solidFill>
          <a:schemeClr val="tx1"/>
        </a:solidFill>
        <a:latin typeface="Times"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100"/>
    <a:srgbClr val="CDDC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24" autoAdjust="0"/>
  </p:normalViewPr>
  <p:slideViewPr>
    <p:cSldViewPr>
      <p:cViewPr>
        <p:scale>
          <a:sx n="110" d="100"/>
          <a:sy n="110" d="100"/>
        </p:scale>
        <p:origin x="-1040"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73B1DCF1-B236-4E72-A11F-E17E73C0D332}" type="datetimeFigureOut">
              <a:rPr lang="en-US" altLang="zh-CN"/>
              <a:pPr>
                <a:defRPr/>
              </a:pPr>
              <a:t>3/3/16</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CN" altLang="zh-C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7B5C568-5C68-4EF2-98FA-4EE4DE2F5592}" type="slidenum">
              <a:rPr lang="en-US" altLang="zh-CN"/>
              <a:pPr>
                <a:defRPr/>
              </a:pPr>
              <a:t>‹#›</a:t>
            </a:fld>
            <a:endParaRPr lang="en-US" altLang="zh-CN"/>
          </a:p>
        </p:txBody>
      </p:sp>
    </p:spTree>
    <p:extLst>
      <p:ext uri="{BB962C8B-B14F-4D97-AF65-F5344CB8AC3E}">
        <p14:creationId xmlns:p14="http://schemas.microsoft.com/office/powerpoint/2010/main" val="225086083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 name="备注占位符 2"/>
          <p:cNvSpPr>
            <a:spLocks noGrp="1"/>
          </p:cNvSpPr>
          <p:nvPr>
            <p:ph type="body" idx="1"/>
          </p:nvPr>
        </p:nvSpPr>
        <p:spPr/>
        <p:txBody>
          <a:bodyPr>
            <a:normAutofit/>
          </a:bodyPr>
          <a:lstStyle/>
          <a:p>
            <a:pPr marL="0" indent="0">
              <a:buFontTx/>
              <a:buNone/>
              <a:defRPr/>
            </a:pPr>
            <a:endParaRPr lang="en-US" altLang="zh-CN" dirty="0" smtClean="0"/>
          </a:p>
        </p:txBody>
      </p:sp>
      <p:sp>
        <p:nvSpPr>
          <p:cNvPr id="40964" name="灯片编号占位符 3"/>
          <p:cNvSpPr>
            <a:spLocks noGrp="1"/>
          </p:cNvSpPr>
          <p:nvPr>
            <p:ph type="sldNum" sz="quarter" idx="5"/>
          </p:nvPr>
        </p:nvSpPr>
        <p:spPr bwMode="auto">
          <a:noFill/>
          <a:ln>
            <a:miter lim="800000"/>
            <a:headEnd/>
            <a:tailEnd/>
          </a:ln>
        </p:spPr>
        <p:txBody>
          <a:bodyPr/>
          <a:lstStyle/>
          <a:p>
            <a:fld id="{FAE90B25-9D92-40A6-87A5-A2F629649816}" type="slidenum">
              <a:rPr lang="en-US" altLang="zh-CN"/>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342900" eaLnBrk="1" hangingPunct="1">
              <a:spcBef>
                <a:spcPct val="0"/>
              </a:spcBef>
            </a:pPr>
            <a:r>
              <a:rPr lang="en-US">
                <a:latin typeface="Calibri" charset="0"/>
              </a:rPr>
              <a:t>In the next 2 years, more data centers.  Many in familiar places – US and Western Europe.  But notable new DCs in South Korea, China and India by Amazon. </a:t>
            </a:r>
          </a:p>
          <a:p>
            <a:pPr defTabSz="342900" eaLnBrk="1" hangingPunct="1"/>
            <a:endParaRPr lang="en-US">
              <a:latin typeface="Calibri" charset="0"/>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22A7DE5-3F5C-C243-BD33-882441BED2AC}"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And in order to meet the demand</a:t>
            </a:r>
            <a:r>
              <a:rPr lang="en-US" altLang="zh-CN" baseline="0" dirty="0" smtClean="0"/>
              <a:t> for bandwidth, technology has expanded from 10Gbps wavelength technology to 40G and quickly from there to 100G. And to illustrate this, lets look at Southern Cross, connecting us here in Auckland to the US mainland. SX is also an </a:t>
            </a:r>
            <a:r>
              <a:rPr lang="en-US" altLang="zh-CN" baseline="0" dirty="0" smtClean="0"/>
              <a:t>interesting </a:t>
            </a:r>
            <a:r>
              <a:rPr lang="en-US" altLang="zh-CN" baseline="0" dirty="0" smtClean="0"/>
              <a:t>one to examine, since their long spans make adaptations of new technology more challenging than some other shorter systems. </a:t>
            </a:r>
            <a:endParaRPr lang="zh-CN" altLang="en-US" dirty="0" smtClean="0"/>
          </a:p>
        </p:txBody>
      </p:sp>
      <p:sp>
        <p:nvSpPr>
          <p:cNvPr id="56324" name="灯片编号占位符 3"/>
          <p:cNvSpPr>
            <a:spLocks noGrp="1"/>
          </p:cNvSpPr>
          <p:nvPr>
            <p:ph type="sldNum" sz="quarter" idx="5"/>
          </p:nvPr>
        </p:nvSpPr>
        <p:spPr bwMode="auto">
          <a:noFill/>
          <a:ln>
            <a:miter lim="800000"/>
            <a:headEnd/>
            <a:tailEnd/>
          </a:ln>
        </p:spPr>
        <p:txBody>
          <a:bodyPr/>
          <a:lstStyle/>
          <a:p>
            <a:fld id="{0B606AC9-9EA8-4176-9154-6B2783A01CA1}" type="slidenum">
              <a:rPr lang="en-US" altLang="zh-CN"/>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rPr>
              <a:t>Let’s put on our alarmist hats for</a:t>
            </a:r>
            <a:r>
              <a:rPr lang="en-US" baseline="0" dirty="0" smtClean="0">
                <a:latin typeface="Calibri" charset="0"/>
              </a:rPr>
              <a:t> a minute. What are we going to do to meet future demand? Here is where we are at now, and if technology gets frozen in time. Exhaustion is only 2.5 years away!</a:t>
            </a:r>
            <a:endParaRPr lang="en-US" dirty="0">
              <a:latin typeface="Calibri"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3E68C56-B20D-E143-9D02-649D64F37A25}"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rPr>
              <a:t>Ok, well we do have some </a:t>
            </a:r>
            <a:r>
              <a:rPr lang="en-US" dirty="0" err="1" smtClean="0">
                <a:latin typeface="Calibri" charset="0"/>
              </a:rPr>
              <a:t>newwer</a:t>
            </a:r>
            <a:r>
              <a:rPr lang="en-US" dirty="0" smtClean="0">
                <a:latin typeface="Calibri" charset="0"/>
              </a:rPr>
              <a:t> systems coming. What will they do? Ok, now we’re</a:t>
            </a:r>
            <a:r>
              <a:rPr lang="en-US" baseline="0" dirty="0" smtClean="0">
                <a:latin typeface="Calibri" charset="0"/>
              </a:rPr>
              <a:t> at 2012, but that’s just around the corner in planning terms. 5 years! It takes a long time under the best circumstances to build a new system. For example, NCP will be under construction for two years!</a:t>
            </a:r>
            <a:endParaRPr lang="en-US" dirty="0">
              <a:latin typeface="Calibri"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AE0A572-4789-6B46-BC85-3505B033FD53}"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rPr>
              <a:t>Ok, let’s unfreeze technology.</a:t>
            </a:r>
            <a:r>
              <a:rPr lang="en-US" baseline="0" dirty="0" smtClean="0">
                <a:latin typeface="Calibri" charset="0"/>
              </a:rPr>
              <a:t> What if we can upgrade all the older cables to 100 x 100. We’re already seeing 130 x 100 in new cables, and the latest 100G equipment gets better and better on squeezing out capacity on the old systems. Now we’re at least 7 years out.</a:t>
            </a:r>
            <a:endParaRPr lang="en-US" dirty="0">
              <a:latin typeface="Calibri"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10DC4BD-9F7F-9E46-AD1F-59B6D65B83A6}"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rPr>
              <a:t>Ok, now if we had a new system, and a fairly big one at 72T.</a:t>
            </a:r>
            <a:r>
              <a:rPr lang="en-US" baseline="0" dirty="0" smtClean="0">
                <a:latin typeface="Calibri" charset="0"/>
              </a:rPr>
              <a:t> For comparison, the 7 </a:t>
            </a:r>
            <a:r>
              <a:rPr lang="en-US" baseline="0" dirty="0" err="1" smtClean="0">
                <a:latin typeface="Calibri" charset="0"/>
              </a:rPr>
              <a:t>pair’d</a:t>
            </a:r>
            <a:r>
              <a:rPr lang="en-US" baseline="0" dirty="0" smtClean="0">
                <a:latin typeface="Calibri" charset="0"/>
              </a:rPr>
              <a:t> NCP is expected to have a potential of 83T, we only get SIX MONTHS further than just existing systems.</a:t>
            </a:r>
          </a:p>
          <a:p>
            <a:pPr eaLnBrk="1" hangingPunct="1"/>
            <a:endParaRPr lang="en-US" baseline="0" dirty="0" smtClean="0">
              <a:latin typeface="Calibri" charset="0"/>
            </a:endParaRPr>
          </a:p>
          <a:p>
            <a:pPr eaLnBrk="1" hangingPunct="1"/>
            <a:r>
              <a:rPr lang="en-US" baseline="0" dirty="0" smtClean="0">
                <a:latin typeface="Calibri" charset="0"/>
              </a:rPr>
              <a:t>But ok, let’s take our alarmist hats off now. What do we know? Upgrades will get better – we’re around the corner from </a:t>
            </a:r>
            <a:r>
              <a:rPr lang="en-US" baseline="0" dirty="0" err="1" smtClean="0">
                <a:latin typeface="Calibri" charset="0"/>
              </a:rPr>
              <a:t>superchannels</a:t>
            </a:r>
            <a:r>
              <a:rPr lang="en-US" baseline="0" dirty="0" smtClean="0">
                <a:latin typeface="Calibri" charset="0"/>
              </a:rPr>
              <a:t> and 200 </a:t>
            </a:r>
            <a:r>
              <a:rPr lang="en-US" baseline="0" dirty="0" err="1" smtClean="0">
                <a:latin typeface="Calibri" charset="0"/>
              </a:rPr>
              <a:t>Gbps</a:t>
            </a:r>
            <a:r>
              <a:rPr lang="en-US" baseline="0" dirty="0" smtClean="0">
                <a:latin typeface="Calibri" charset="0"/>
              </a:rPr>
              <a:t>, 400 </a:t>
            </a:r>
            <a:r>
              <a:rPr lang="en-US" baseline="0" dirty="0" err="1" smtClean="0">
                <a:latin typeface="Calibri" charset="0"/>
              </a:rPr>
              <a:t>Gbps</a:t>
            </a:r>
            <a:r>
              <a:rPr lang="en-US" baseline="0" dirty="0" smtClean="0">
                <a:latin typeface="Calibri" charset="0"/>
              </a:rPr>
              <a:t>, and 1T wavelengths (though we many hit the Shannon limit for trans-</a:t>
            </a:r>
            <a:r>
              <a:rPr lang="en-US" baseline="0" dirty="0" err="1" smtClean="0">
                <a:latin typeface="Calibri" charset="0"/>
              </a:rPr>
              <a:t>pac</a:t>
            </a:r>
            <a:r>
              <a:rPr lang="en-US" baseline="0" dirty="0" smtClean="0">
                <a:latin typeface="Calibri" charset="0"/>
              </a:rPr>
              <a:t> around 400G) so that will be able to meet some of the demand. Also, we know that new cables will get built when the need is there. NCP wont be the last trans-</a:t>
            </a:r>
            <a:r>
              <a:rPr lang="en-US" baseline="0" dirty="0" err="1" smtClean="0">
                <a:latin typeface="Calibri" charset="0"/>
              </a:rPr>
              <a:t>pac</a:t>
            </a:r>
            <a:r>
              <a:rPr lang="en-US" baseline="0" dirty="0" smtClean="0">
                <a:latin typeface="Calibri" charset="0"/>
              </a:rPr>
              <a:t> cable built. But it will take BOTH to meet the demand. Upgrades have been the overwhelming source for new capacity the last five years, but that may not be the case forever. </a:t>
            </a:r>
            <a:endParaRPr lang="en-US" dirty="0">
              <a:latin typeface="Calibri"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10DC4BD-9F7F-9E46-AD1F-59B6D65B83A6}" type="slidenum">
              <a:rPr lang="en-US" sz="120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0419" name="备注占位符 2"/>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Carriers and consortiums are spending lots of money on new cables in the near future. Over 1B each in Asia, Oceania, and the Pacific.</a:t>
            </a:r>
            <a:r>
              <a:rPr lang="en-US" altLang="zh-CN" baseline="0" dirty="0" smtClean="0"/>
              <a:t> All kinds of different projects, with many proposed cables to link smaller nations in Oceania via cable for the first time, to long haul trans-</a:t>
            </a:r>
            <a:r>
              <a:rPr lang="en-US" altLang="zh-CN" baseline="0" dirty="0" err="1" smtClean="0"/>
              <a:t>pac</a:t>
            </a:r>
            <a:r>
              <a:rPr lang="en-US" altLang="zh-CN" baseline="0" dirty="0" smtClean="0"/>
              <a:t> cables.</a:t>
            </a:r>
            <a:endParaRPr lang="zh-CN" altLang="en-US" dirty="0" smtClean="0"/>
          </a:p>
        </p:txBody>
      </p:sp>
      <p:sp>
        <p:nvSpPr>
          <p:cNvPr id="60420" name="灯片编号占位符 3"/>
          <p:cNvSpPr>
            <a:spLocks noGrp="1"/>
          </p:cNvSpPr>
          <p:nvPr>
            <p:ph type="sldNum" sz="quarter" idx="5"/>
          </p:nvPr>
        </p:nvSpPr>
        <p:spPr bwMode="auto">
          <a:noFill/>
          <a:ln>
            <a:miter lim="800000"/>
            <a:headEnd/>
            <a:tailEnd/>
          </a:ln>
        </p:spPr>
        <p:txBody>
          <a:bodyPr/>
          <a:lstStyle/>
          <a:p>
            <a:fld id="{E71FB745-FED0-4109-9933-CA979DD5DD64}" type="slidenum">
              <a:rPr lang="en-US" altLang="zh-CN"/>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And</a:t>
            </a:r>
            <a:r>
              <a:rPr lang="en-US" altLang="zh-CN" baseline="0" dirty="0" smtClean="0"/>
              <a:t> a visual representation of what is going on in Asia. Of course, keep in mind that not all of these will get built, and not all those dollars I just listed will be spent. And beyond these, there are plenty of ideas that haven’t become announced projects yet. </a:t>
            </a:r>
            <a:endParaRPr lang="zh-CN" altLang="en-US" dirty="0" smtClean="0"/>
          </a:p>
        </p:txBody>
      </p:sp>
      <p:sp>
        <p:nvSpPr>
          <p:cNvPr id="58372" name="灯片编号占位符 3"/>
          <p:cNvSpPr>
            <a:spLocks noGrp="1"/>
          </p:cNvSpPr>
          <p:nvPr>
            <p:ph type="sldNum" sz="quarter" idx="5"/>
          </p:nvPr>
        </p:nvSpPr>
        <p:spPr bwMode="auto">
          <a:noFill/>
          <a:ln>
            <a:miter lim="800000"/>
            <a:headEnd/>
            <a:tailEnd/>
          </a:ln>
        </p:spPr>
        <p:txBody>
          <a:bodyPr/>
          <a:lstStyle/>
          <a:p>
            <a:fld id="{79424ED5-5E90-4D43-B8FC-EC3080A1EC5E}" type="slidenum">
              <a:rPr lang="en-US" altLang="zh-CN"/>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 to</a:t>
            </a:r>
            <a:r>
              <a:rPr lang="en-US" baseline="0" dirty="0" smtClean="0"/>
              <a:t> pricing. I’m showing median prices here on the figures, but will share our low prices as we go along. Prices go one way – down – the question is just how fast they are declining. Compared to Lon-NY, most routes have experienced more rapid decline. Connectivity to India is the exception here. </a:t>
            </a:r>
            <a:endParaRPr lang="en-US" dirty="0"/>
          </a:p>
        </p:txBody>
      </p:sp>
      <p:sp>
        <p:nvSpPr>
          <p:cNvPr id="4" name="Slide Number Placeholder 3"/>
          <p:cNvSpPr>
            <a:spLocks noGrp="1"/>
          </p:cNvSpPr>
          <p:nvPr>
            <p:ph type="sldNum" sz="quarter" idx="10"/>
          </p:nvPr>
        </p:nvSpPr>
        <p:spPr/>
        <p:txBody>
          <a:bodyPr/>
          <a:lstStyle/>
          <a:p>
            <a:pPr>
              <a:defRPr/>
            </a:pPr>
            <a:fld id="{47B5C568-5C68-4EF2-98FA-4EE4DE2F5592}" type="slidenum">
              <a:rPr lang="en-US" altLang="zh-CN" smtClean="0"/>
              <a:pPr>
                <a:defRPr/>
              </a:pPr>
              <a:t>18</a:t>
            </a:fld>
            <a:endParaRPr lang="en-US" altLang="zh-CN"/>
          </a:p>
        </p:txBody>
      </p:sp>
    </p:spTree>
    <p:extLst>
      <p:ext uri="{BB962C8B-B14F-4D97-AF65-F5344CB8AC3E}">
        <p14:creationId xmlns:p14="http://schemas.microsoft.com/office/powerpoint/2010/main" val="986444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there is variation all over</a:t>
            </a:r>
            <a:r>
              <a:rPr lang="en-US" baseline="0" dirty="0" smtClean="0"/>
              <a:t> the world. Trans-Pac and Intra-Asia prices have come down quite a bit over the last handful of years. </a:t>
            </a:r>
            <a:r>
              <a:rPr lang="en-US" baseline="0" dirty="0" err="1" smtClean="0"/>
              <a:t>Compariatively</a:t>
            </a:r>
            <a:r>
              <a:rPr lang="en-US" baseline="0" dirty="0" smtClean="0"/>
              <a:t>, capacity to Australia and NZ and to India is expensive. </a:t>
            </a:r>
            <a:endParaRPr lang="en-US" dirty="0"/>
          </a:p>
        </p:txBody>
      </p:sp>
      <p:sp>
        <p:nvSpPr>
          <p:cNvPr id="4" name="Slide Number Placeholder 3"/>
          <p:cNvSpPr>
            <a:spLocks noGrp="1"/>
          </p:cNvSpPr>
          <p:nvPr>
            <p:ph type="sldNum" sz="quarter" idx="10"/>
          </p:nvPr>
        </p:nvSpPr>
        <p:spPr/>
        <p:txBody>
          <a:bodyPr/>
          <a:lstStyle/>
          <a:p>
            <a:pPr>
              <a:defRPr/>
            </a:pPr>
            <a:fld id="{47B5C568-5C68-4EF2-98FA-4EE4DE2F5592}" type="slidenum">
              <a:rPr lang="en-US" altLang="zh-CN" smtClean="0"/>
              <a:pPr>
                <a:defRPr/>
              </a:pPr>
              <a:t>19</a:t>
            </a:fld>
            <a:endParaRPr lang="en-US" altLang="zh-CN"/>
          </a:p>
        </p:txBody>
      </p:sp>
    </p:spTree>
    <p:extLst>
      <p:ext uri="{BB962C8B-B14F-4D97-AF65-F5344CB8AC3E}">
        <p14:creationId xmlns:p14="http://schemas.microsoft.com/office/powerpoint/2010/main" val="238752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1987" name="备注占位符 2"/>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Growth</a:t>
            </a:r>
            <a:r>
              <a:rPr lang="en-US" altLang="zh-CN" baseline="0" dirty="0" smtClean="0"/>
              <a:t> in Asia (overall) has been pretty strong, but some </a:t>
            </a:r>
            <a:r>
              <a:rPr lang="en-US" altLang="zh-CN" baseline="0" dirty="0" err="1" smtClean="0"/>
              <a:t>dropoff</a:t>
            </a:r>
            <a:r>
              <a:rPr lang="en-US" altLang="zh-CN" baseline="0" dirty="0" smtClean="0"/>
              <a:t> for this year. This trend is not limited to Asia, most other regions have seen similar declines. But current levels </a:t>
            </a:r>
            <a:r>
              <a:rPr lang="en-US" altLang="zh-CN" baseline="0" dirty="0" err="1" smtClean="0"/>
              <a:t>stlll</a:t>
            </a:r>
            <a:r>
              <a:rPr lang="en-US" altLang="zh-CN" baseline="0" dirty="0" smtClean="0"/>
              <a:t> have bandwidth doubling every 2 years. </a:t>
            </a:r>
            <a:endParaRPr lang="zh-CN" altLang="en-US" dirty="0" smtClean="0"/>
          </a:p>
        </p:txBody>
      </p:sp>
      <p:sp>
        <p:nvSpPr>
          <p:cNvPr id="41988" name="灯片编号占位符 3"/>
          <p:cNvSpPr>
            <a:spLocks noGrp="1"/>
          </p:cNvSpPr>
          <p:nvPr>
            <p:ph type="sldNum" sz="quarter" idx="5"/>
          </p:nvPr>
        </p:nvSpPr>
        <p:spPr bwMode="auto">
          <a:noFill/>
          <a:ln>
            <a:miter lim="800000"/>
            <a:headEnd/>
            <a:tailEnd/>
          </a:ln>
        </p:spPr>
        <p:txBody>
          <a:bodyPr/>
          <a:lstStyle/>
          <a:p>
            <a:fld id="{F0843E32-847F-4F66-B5CA-8F4C9B2A3FC1}" type="slidenum">
              <a:rPr lang="en-US" altLang="zh-CN"/>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Prices can range a lot</a:t>
            </a:r>
            <a:r>
              <a:rPr lang="en-US" baseline="0" dirty="0" smtClean="0"/>
              <a:t> by carrier too. On a big route like trans-pacific, the median is closer to the low end, at least right now, but carriers are still all over the place. Some are competing in the open market, while some try to just sell to captured (likely domestic) markets. </a:t>
            </a:r>
            <a:endParaRPr lang="en-US" dirty="0"/>
          </a:p>
        </p:txBody>
      </p:sp>
      <p:sp>
        <p:nvSpPr>
          <p:cNvPr id="4" name="Slide Number Placeholder 3"/>
          <p:cNvSpPr>
            <a:spLocks noGrp="1"/>
          </p:cNvSpPr>
          <p:nvPr>
            <p:ph type="sldNum" sz="quarter" idx="10"/>
          </p:nvPr>
        </p:nvSpPr>
        <p:spPr/>
        <p:txBody>
          <a:bodyPr/>
          <a:lstStyle/>
          <a:p>
            <a:pPr>
              <a:defRPr/>
            </a:pPr>
            <a:fld id="{47B5C568-5C68-4EF2-98FA-4EE4DE2F5592}" type="slidenum">
              <a:rPr lang="en-US" altLang="zh-CN" smtClean="0"/>
              <a:pPr>
                <a:defRPr/>
              </a:pPr>
              <a:t>20</a:t>
            </a:fld>
            <a:endParaRPr lang="en-US" altLang="zh-CN"/>
          </a:p>
        </p:txBody>
      </p:sp>
    </p:spTree>
    <p:extLst>
      <p:ext uri="{BB962C8B-B14F-4D97-AF65-F5344CB8AC3E}">
        <p14:creationId xmlns:p14="http://schemas.microsoft.com/office/powerpoint/2010/main" val="235665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rPr>
              <a:t>The Trans-Atlantic</a:t>
            </a:r>
            <a:r>
              <a:rPr lang="en-US" baseline="0" dirty="0" smtClean="0">
                <a:latin typeface="Calibri" charset="0"/>
              </a:rPr>
              <a:t> route offers some of the lowest prices for long haul capacity, and it is helpful to look at other routes in comparison to his one, since there are a multitude of both cables and carriers that can sell capacity. Pricing on T_A has less meat on the bones than others too – card costs and other factors are similar for all cables. So as time has gone on, we’ve seen some convergence to T-A pricing. And if you really want to hear more about this, check out my talk at last year’s APRICOT. Most interestingly, LA-Sydney has converged the least. Now, it should be noted that in absolute dollar terms, the price has fallen $200,000 USD for each 10 </a:t>
            </a:r>
            <a:r>
              <a:rPr lang="en-US" baseline="0" dirty="0" err="1" smtClean="0">
                <a:latin typeface="Calibri" charset="0"/>
              </a:rPr>
              <a:t>Gbps</a:t>
            </a:r>
            <a:r>
              <a:rPr lang="en-US" baseline="0" dirty="0" smtClean="0">
                <a:latin typeface="Calibri" charset="0"/>
              </a:rPr>
              <a:t> wave, but comparatively, it </a:t>
            </a:r>
            <a:r>
              <a:rPr lang="en-US" baseline="0" dirty="0" err="1" smtClean="0">
                <a:latin typeface="Calibri" charset="0"/>
              </a:rPr>
              <a:t>hasn</a:t>
            </a:r>
            <a:r>
              <a:rPr lang="uk-UA" baseline="0" dirty="0" smtClean="0">
                <a:latin typeface="Calibri" charset="0"/>
              </a:rPr>
              <a:t>’</a:t>
            </a:r>
            <a:r>
              <a:rPr lang="en-US" baseline="0" dirty="0" smtClean="0">
                <a:latin typeface="Calibri" charset="0"/>
              </a:rPr>
              <a:t>t converged as much as other large routes have.</a:t>
            </a:r>
            <a:endParaRPr lang="en-US" dirty="0">
              <a:latin typeface="Calibri"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0DD1AE5-14BC-B844-B88A-D0C6F6AE14DC}" type="slidenum">
              <a:rPr lang="en-US" sz="1200"/>
              <a:pPr/>
              <a:t>21</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the same decline</a:t>
            </a:r>
            <a:r>
              <a:rPr lang="en-US" baseline="0" dirty="0" smtClean="0"/>
              <a:t> in Oceania. Both had &gt;50% in previous years. Note the dramatic difference in scale here too. In Asia, nearly 50 </a:t>
            </a:r>
            <a:r>
              <a:rPr lang="en-US" baseline="0" dirty="0" err="1" smtClean="0"/>
              <a:t>Tbps</a:t>
            </a:r>
            <a:r>
              <a:rPr lang="en-US" baseline="0" dirty="0" smtClean="0"/>
              <a:t>. Oceania, only 3.5. This huge difference in scale drives some of the talk about new cables (and if they are commercially </a:t>
            </a:r>
            <a:r>
              <a:rPr lang="en-US" baseline="0" dirty="0" err="1" smtClean="0"/>
              <a:t>feasable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47B5C568-5C68-4EF2-98FA-4EE4DE2F5592}" type="slidenum">
              <a:rPr lang="en-US" altLang="zh-CN" smtClean="0"/>
              <a:pPr>
                <a:defRPr/>
              </a:pPr>
              <a:t>3</a:t>
            </a:fld>
            <a:endParaRPr lang="en-US" altLang="zh-CN"/>
          </a:p>
        </p:txBody>
      </p:sp>
    </p:spTree>
    <p:extLst>
      <p:ext uri="{BB962C8B-B14F-4D97-AF65-F5344CB8AC3E}">
        <p14:creationId xmlns:p14="http://schemas.microsoft.com/office/powerpoint/2010/main" val="374455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Asia</a:t>
            </a:r>
            <a:r>
              <a:rPr lang="en-US" baseline="0" dirty="0" smtClean="0"/>
              <a:t> and Oceania near the top in growth for 2015, but has become much more jumbled than in years past. In some ways you can see bottlenecks disappearing from the map, with the huge jump in growth as new systems came online in the Middle East and Africa. More developed regions like U.S and Canada, Europe, and Asia had more uniform growth. And although Asia has many developing (network wise) countries, they are overshadowed by the huge </a:t>
            </a:r>
            <a:r>
              <a:rPr lang="en-US" baseline="0" dirty="0" err="1" smtClean="0"/>
              <a:t>bw</a:t>
            </a:r>
            <a:r>
              <a:rPr lang="en-US" baseline="0" dirty="0" smtClean="0"/>
              <a:t> numbers to the hubs – SG, Japan, HK, so you don’t see their rapid growth here.</a:t>
            </a:r>
            <a:endParaRPr lang="en-US" dirty="0"/>
          </a:p>
        </p:txBody>
      </p:sp>
      <p:sp>
        <p:nvSpPr>
          <p:cNvPr id="4" name="Slide Number Placeholder 3"/>
          <p:cNvSpPr>
            <a:spLocks noGrp="1"/>
          </p:cNvSpPr>
          <p:nvPr>
            <p:ph type="sldNum" sz="quarter" idx="10"/>
          </p:nvPr>
        </p:nvSpPr>
        <p:spPr/>
        <p:txBody>
          <a:bodyPr/>
          <a:lstStyle/>
          <a:p>
            <a:pPr>
              <a:defRPr/>
            </a:pPr>
            <a:fld id="{47B5C568-5C68-4EF2-98FA-4EE4DE2F5592}" type="slidenum">
              <a:rPr lang="en-US" altLang="zh-CN" smtClean="0"/>
              <a:pPr>
                <a:defRPr/>
              </a:pPr>
              <a:t>4</a:t>
            </a:fld>
            <a:endParaRPr lang="en-US" altLang="zh-CN"/>
          </a:p>
        </p:txBody>
      </p:sp>
    </p:spTree>
    <p:extLst>
      <p:ext uri="{BB962C8B-B14F-4D97-AF65-F5344CB8AC3E}">
        <p14:creationId xmlns:p14="http://schemas.microsoft.com/office/powerpoint/2010/main" val="41627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Connectivity to Asia has changed – moving away</a:t>
            </a:r>
            <a:r>
              <a:rPr lang="en-US" altLang="zh-CN" baseline="0" dirty="0" smtClean="0"/>
              <a:t> from the US and more towards intra-Asia as content has moved in the region. Except for Latin America, most other regions connectivity has shifted away from the US. But, that being said, (next slide)</a:t>
            </a:r>
            <a:endParaRPr lang="zh-CN" altLang="zh-CN"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53AE204B-01D3-493E-A51F-60C523C4A8E9}" type="slidenum">
              <a:rPr lang="en-US" altLang="zh-CN"/>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Oceania is still very much US facing.</a:t>
            </a:r>
            <a:r>
              <a:rPr lang="en-US" baseline="0" dirty="0" smtClean="0"/>
              <a:t> With so much connectivity directly to the US, or the US via Guam, not terribly surprising. Especially with how small, relatively speaking, SMW3 is to </a:t>
            </a:r>
            <a:r>
              <a:rPr lang="en-US" baseline="0" dirty="0" err="1" smtClean="0"/>
              <a:t>Sg</a:t>
            </a:r>
            <a:r>
              <a:rPr lang="en-US" baseline="0" dirty="0" smtClean="0"/>
              <a:t>. When it is in service. </a:t>
            </a:r>
            <a:endParaRPr lang="en-US" dirty="0"/>
          </a:p>
        </p:txBody>
      </p:sp>
      <p:sp>
        <p:nvSpPr>
          <p:cNvPr id="4" name="Slide Number Placeholder 3"/>
          <p:cNvSpPr>
            <a:spLocks noGrp="1"/>
          </p:cNvSpPr>
          <p:nvPr>
            <p:ph type="sldNum" sz="quarter" idx="10"/>
          </p:nvPr>
        </p:nvSpPr>
        <p:spPr/>
        <p:txBody>
          <a:bodyPr/>
          <a:lstStyle/>
          <a:p>
            <a:pPr>
              <a:defRPr/>
            </a:pPr>
            <a:fld id="{47B5C568-5C68-4EF2-98FA-4EE4DE2F5592}" type="slidenum">
              <a:rPr lang="en-US" altLang="zh-CN" smtClean="0"/>
              <a:pPr>
                <a:defRPr/>
              </a:pPr>
              <a:t>6</a:t>
            </a:fld>
            <a:endParaRPr lang="en-US" altLang="zh-CN"/>
          </a:p>
        </p:txBody>
      </p:sp>
    </p:spTree>
    <p:extLst>
      <p:ext uri="{BB962C8B-B14F-4D97-AF65-F5344CB8AC3E}">
        <p14:creationId xmlns:p14="http://schemas.microsoft.com/office/powerpoint/2010/main" val="16364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r>
              <a:rPr lang="en-US" altLang="zh-CN" dirty="0" smtClean="0"/>
              <a:t>Growth rates for used bandwidth the last five years. Singapore is the outlier here in that it</a:t>
            </a:r>
            <a:r>
              <a:rPr lang="en-US" altLang="zh-CN" baseline="0" dirty="0" smtClean="0"/>
              <a:t> is both large and growing quickly as it continues to evolve as a hub. Most other countries are very small in overall bandwidth requirements. New Zealand has </a:t>
            </a:r>
            <a:r>
              <a:rPr lang="en-US" altLang="zh-CN" baseline="0" smtClean="0"/>
              <a:t>also grown </a:t>
            </a:r>
            <a:r>
              <a:rPr lang="en-US" altLang="zh-CN" baseline="0" dirty="0" smtClean="0"/>
              <a:t>quickly, as several carriers expanded their international networks. </a:t>
            </a:r>
            <a:endParaRPr lang="zh-CN" altLang="en-US" dirty="0" smtClean="0"/>
          </a:p>
        </p:txBody>
      </p:sp>
      <p:sp>
        <p:nvSpPr>
          <p:cNvPr id="52228" name="灯片编号占位符 3"/>
          <p:cNvSpPr>
            <a:spLocks noGrp="1"/>
          </p:cNvSpPr>
          <p:nvPr>
            <p:ph type="sldNum" sz="quarter" idx="5"/>
          </p:nvPr>
        </p:nvSpPr>
        <p:spPr bwMode="auto">
          <a:noFill/>
          <a:ln>
            <a:miter lim="800000"/>
            <a:headEnd/>
            <a:tailEnd/>
          </a:ln>
        </p:spPr>
        <p:txBody>
          <a:bodyPr/>
          <a:lstStyle/>
          <a:p>
            <a:fld id="{40B1C9FA-BBBD-43A3-BEB8-6BB9D0AA08A7}" type="slidenum">
              <a:rPr lang="en-US" altLang="zh-CN"/>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Growth is coming mostly from private networks, such as Google, Microsoft, Amazon, Apple, and others. While total</a:t>
            </a:r>
            <a:r>
              <a:rPr lang="en-US" baseline="0" dirty="0" smtClean="0"/>
              <a:t> used bandwidth for both private networks and Internet</a:t>
            </a:r>
            <a:r>
              <a:rPr lang="en-US" dirty="0" smtClean="0"/>
              <a:t> have grown,</a:t>
            </a:r>
            <a:r>
              <a:rPr lang="en-US" baseline="0" dirty="0" smtClean="0"/>
              <a:t> private networks are an increasing share of that total. For Year End 2015, private networks constituted 32% of total used bandwidth.</a:t>
            </a:r>
            <a:endParaRPr lang="en-US" dirty="0"/>
          </a:p>
        </p:txBody>
      </p:sp>
      <p:sp>
        <p:nvSpPr>
          <p:cNvPr id="4" name="Slide Number Placeholder 3"/>
          <p:cNvSpPr>
            <a:spLocks noGrp="1"/>
          </p:cNvSpPr>
          <p:nvPr>
            <p:ph type="sldNum" sz="quarter" idx="10"/>
          </p:nvPr>
        </p:nvSpPr>
        <p:spPr/>
        <p:txBody>
          <a:bodyPr/>
          <a:lstStyle/>
          <a:p>
            <a:pPr>
              <a:defRPr/>
            </a:pPr>
            <a:fld id="{47B5C568-5C68-4EF2-98FA-4EE4DE2F5592}" type="slidenum">
              <a:rPr lang="en-US" altLang="zh-CN" smtClean="0"/>
              <a:pPr>
                <a:defRPr/>
              </a:pPr>
              <a:t>8</a:t>
            </a:fld>
            <a:endParaRPr lang="en-US" altLang="zh-CN"/>
          </a:p>
        </p:txBody>
      </p:sp>
    </p:spTree>
    <p:extLst>
      <p:ext uri="{BB962C8B-B14F-4D97-AF65-F5344CB8AC3E}">
        <p14:creationId xmlns:p14="http://schemas.microsoft.com/office/powerpoint/2010/main" val="327696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Networks need to connect important</a:t>
            </a:r>
            <a:r>
              <a:rPr lang="en-US" baseline="0" dirty="0" smtClean="0"/>
              <a:t> data centers. Increasingly, data centers are being built based on power costs and other factors, such as taxation. This has led to data centers being built in rural Oregon, USA and Ireland, and created a demand to connect these data centers to the world. </a:t>
            </a:r>
            <a:endParaRPr lang="en-US" dirty="0"/>
          </a:p>
        </p:txBody>
      </p:sp>
      <p:sp>
        <p:nvSpPr>
          <p:cNvPr id="4" name="Slide Number Placeholder 3"/>
          <p:cNvSpPr>
            <a:spLocks noGrp="1"/>
          </p:cNvSpPr>
          <p:nvPr>
            <p:ph type="sldNum" sz="quarter" idx="10"/>
          </p:nvPr>
        </p:nvSpPr>
        <p:spPr/>
        <p:txBody>
          <a:bodyPr/>
          <a:lstStyle/>
          <a:p>
            <a:pPr>
              <a:defRPr/>
            </a:pPr>
            <a:fld id="{47B5C568-5C68-4EF2-98FA-4EE4DE2F5592}" type="slidenum">
              <a:rPr lang="en-US" altLang="zh-CN" smtClean="0"/>
              <a:pPr>
                <a:defRPr/>
              </a:pPr>
              <a:t>9</a:t>
            </a:fld>
            <a:endParaRPr lang="en-US" altLang="zh-CN"/>
          </a:p>
        </p:txBody>
      </p:sp>
    </p:spTree>
    <p:extLst>
      <p:ext uri="{BB962C8B-B14F-4D97-AF65-F5344CB8AC3E}">
        <p14:creationId xmlns:p14="http://schemas.microsoft.com/office/powerpoint/2010/main" val="40474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emplate-title-background.png"/>
          <p:cNvPicPr>
            <a:picLocks noChangeAspect="1"/>
          </p:cNvPicPr>
          <p:nvPr userDrawn="1"/>
        </p:nvPicPr>
        <p:blipFill>
          <a:blip r:embed="rId2"/>
          <a:srcRect/>
          <a:stretch>
            <a:fillRect/>
          </a:stretch>
        </p:blipFill>
        <p:spPr bwMode="auto">
          <a:xfrm>
            <a:off x="14" y="0"/>
            <a:ext cx="9142413" cy="6858000"/>
          </a:xfrm>
          <a:prstGeom prst="rect">
            <a:avLst/>
          </a:prstGeom>
          <a:noFill/>
          <a:ln w="9525">
            <a:noFill/>
            <a:miter lim="800000"/>
            <a:headEnd/>
            <a:tailEnd/>
          </a:ln>
        </p:spPr>
      </p:pic>
      <p:sp>
        <p:nvSpPr>
          <p:cNvPr id="2" name="Title 1"/>
          <p:cNvSpPr>
            <a:spLocks noGrp="1"/>
          </p:cNvSpPr>
          <p:nvPr>
            <p:ph type="ctrTitle"/>
          </p:nvPr>
        </p:nvSpPr>
        <p:spPr>
          <a:xfrm>
            <a:off x="685800" y="2130434"/>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13"/>
          <a:srcRect/>
          <a:stretch>
            <a:fillRect/>
          </a:stretch>
        </p:blipFill>
        <p:spPr bwMode="auto">
          <a:xfrm>
            <a:off x="14" y="0"/>
            <a:ext cx="9142413"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8" name="Rectangle 3"/>
          <p:cNvSpPr>
            <a:spLocks noGrp="1" noChangeArrowheads="1"/>
          </p:cNvSpPr>
          <p:nvPr>
            <p:ph type="body" idx="1"/>
          </p:nvPr>
        </p:nvSpPr>
        <p:spPr bwMode="auto">
          <a:xfrm>
            <a:off x="685800" y="1066800"/>
            <a:ext cx="7772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1029" name="Picture 9"/>
          <p:cNvPicPr>
            <a:picLocks noChangeAspect="1" noChangeArrowheads="1"/>
          </p:cNvPicPr>
          <p:nvPr userDrawn="1"/>
        </p:nvPicPr>
        <p:blipFill>
          <a:blip r:embed="rId14"/>
          <a:srcRect/>
          <a:stretch>
            <a:fillRect/>
          </a:stretch>
        </p:blipFill>
        <p:spPr bwMode="auto">
          <a:xfrm>
            <a:off x="701675" y="6248403"/>
            <a:ext cx="1828800" cy="571500"/>
          </a:xfrm>
          <a:prstGeom prst="rect">
            <a:avLst/>
          </a:prstGeom>
          <a:noFill/>
          <a:ln w="9525">
            <a:noFill/>
            <a:miter lim="800000"/>
            <a:headEnd/>
            <a:tailEnd/>
          </a:ln>
        </p:spPr>
      </p:pic>
      <p:sp>
        <p:nvSpPr>
          <p:cNvPr id="1034" name="Line 10"/>
          <p:cNvSpPr>
            <a:spLocks noChangeShapeType="1"/>
          </p:cNvSpPr>
          <p:nvPr userDrawn="1"/>
        </p:nvSpPr>
        <p:spPr bwMode="auto">
          <a:xfrm>
            <a:off x="685800" y="6172200"/>
            <a:ext cx="7772400" cy="0"/>
          </a:xfrm>
          <a:prstGeom prst="line">
            <a:avLst/>
          </a:prstGeom>
          <a:noFill/>
          <a:ln w="15875">
            <a:solidFill>
              <a:schemeClr val="tx1"/>
            </a:solidFill>
            <a:round/>
            <a:headEnd/>
            <a:tailEnd/>
          </a:ln>
          <a:effectLst/>
          <a:extLst/>
        </p:spPr>
        <p:txBody>
          <a:bodyPr wrap="none" anchor="ctr"/>
          <a:lstStyle/>
          <a:p>
            <a:pPr>
              <a:defRPr/>
            </a:pPr>
            <a:endParaRPr lang="en-US" dirty="0">
              <a:latin typeface="Times" charset="0"/>
              <a:ea typeface="ＭＳ Ｐゴシック" charset="0"/>
            </a:endParaRPr>
          </a:p>
        </p:txBody>
      </p:sp>
      <p:sp>
        <p:nvSpPr>
          <p:cNvPr id="1035" name="Text Box 11"/>
          <p:cNvSpPr txBox="1">
            <a:spLocks noChangeArrowheads="1"/>
          </p:cNvSpPr>
          <p:nvPr userDrawn="1"/>
        </p:nvSpPr>
        <p:spPr bwMode="auto">
          <a:xfrm>
            <a:off x="2438400" y="6324600"/>
            <a:ext cx="5774632" cy="230832"/>
          </a:xfrm>
          <a:prstGeom prst="rect">
            <a:avLst/>
          </a:prstGeom>
          <a:noFill/>
          <a:ln>
            <a:noFill/>
          </a:ln>
          <a:effectLst/>
          <a:extLst/>
        </p:spPr>
        <p:txBody>
          <a:bodyPr wrap="none">
            <a:spAutoFit/>
          </a:bodyPr>
          <a:lstStyle/>
          <a:p>
            <a:pPr>
              <a:defRPr/>
            </a:pPr>
            <a:r>
              <a:rPr lang="en-US" sz="900" dirty="0">
                <a:solidFill>
                  <a:schemeClr val="bg2"/>
                </a:solidFill>
                <a:latin typeface="Helvetica" charset="0"/>
                <a:ea typeface="ＭＳ Ｐゴシック" charset="0"/>
              </a:rPr>
              <a:t>Carlsbad, CA | Washington, DC | Exeter, UK | Singapore | www.telegeography.com | info@telegeography.com</a:t>
            </a:r>
          </a:p>
        </p:txBody>
      </p:sp>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spcBef>
          <a:spcPct val="0"/>
        </a:spcBef>
        <a:spcAft>
          <a:spcPct val="0"/>
        </a:spcAft>
        <a:defRPr sz="3600">
          <a:solidFill>
            <a:srgbClr val="9A0100"/>
          </a:solidFill>
          <a:latin typeface="+mj-lt"/>
          <a:ea typeface="MS PGothic" pitchFamily="34" charset="-128"/>
          <a:cs typeface="ＭＳ Ｐゴシック" charset="0"/>
        </a:defRPr>
      </a:lvl1pPr>
      <a:lvl2pPr algn="l" rtl="0" eaLnBrk="0" fontAlgn="base" hangingPunct="0">
        <a:spcBef>
          <a:spcPct val="0"/>
        </a:spcBef>
        <a:spcAft>
          <a:spcPct val="0"/>
        </a:spcAft>
        <a:defRPr sz="3600">
          <a:solidFill>
            <a:srgbClr val="9A0100"/>
          </a:solidFill>
          <a:latin typeface="Georgia" charset="0"/>
          <a:ea typeface="MS PGothic" pitchFamily="34" charset="-128"/>
          <a:cs typeface="ＭＳ Ｐゴシック" charset="0"/>
        </a:defRPr>
      </a:lvl2pPr>
      <a:lvl3pPr algn="l" rtl="0" eaLnBrk="0" fontAlgn="base" hangingPunct="0">
        <a:spcBef>
          <a:spcPct val="0"/>
        </a:spcBef>
        <a:spcAft>
          <a:spcPct val="0"/>
        </a:spcAft>
        <a:defRPr sz="3600">
          <a:solidFill>
            <a:srgbClr val="9A0100"/>
          </a:solidFill>
          <a:latin typeface="Georgia" charset="0"/>
          <a:ea typeface="MS PGothic" pitchFamily="34" charset="-128"/>
          <a:cs typeface="ＭＳ Ｐゴシック" charset="0"/>
        </a:defRPr>
      </a:lvl3pPr>
      <a:lvl4pPr algn="l" rtl="0" eaLnBrk="0" fontAlgn="base" hangingPunct="0">
        <a:spcBef>
          <a:spcPct val="0"/>
        </a:spcBef>
        <a:spcAft>
          <a:spcPct val="0"/>
        </a:spcAft>
        <a:defRPr sz="3600">
          <a:solidFill>
            <a:srgbClr val="9A0100"/>
          </a:solidFill>
          <a:latin typeface="Georgia" charset="0"/>
          <a:ea typeface="MS PGothic" pitchFamily="34" charset="-128"/>
          <a:cs typeface="ＭＳ Ｐゴシック" charset="0"/>
        </a:defRPr>
      </a:lvl4pPr>
      <a:lvl5pPr algn="l" rtl="0" eaLnBrk="0" fontAlgn="base" hangingPunct="0">
        <a:spcBef>
          <a:spcPct val="0"/>
        </a:spcBef>
        <a:spcAft>
          <a:spcPct val="0"/>
        </a:spcAft>
        <a:defRPr sz="3600">
          <a:solidFill>
            <a:srgbClr val="9A0100"/>
          </a:solidFill>
          <a:latin typeface="Georgia" charset="0"/>
          <a:ea typeface="MS PGothic" pitchFamily="34" charset="-128"/>
          <a:cs typeface="ＭＳ Ｐゴシック" charset="0"/>
        </a:defRPr>
      </a:lvl5pPr>
      <a:lvl6pPr marL="457200" algn="l" rtl="0" fontAlgn="base">
        <a:spcBef>
          <a:spcPct val="0"/>
        </a:spcBef>
        <a:spcAft>
          <a:spcPct val="0"/>
        </a:spcAft>
        <a:defRPr sz="4000">
          <a:solidFill>
            <a:srgbClr val="9A0100"/>
          </a:solidFill>
          <a:latin typeface="Georgia" charset="0"/>
          <a:ea typeface="ＭＳ Ｐゴシック" charset="0"/>
        </a:defRPr>
      </a:lvl6pPr>
      <a:lvl7pPr marL="914400" algn="l" rtl="0" fontAlgn="base">
        <a:spcBef>
          <a:spcPct val="0"/>
        </a:spcBef>
        <a:spcAft>
          <a:spcPct val="0"/>
        </a:spcAft>
        <a:defRPr sz="4000">
          <a:solidFill>
            <a:srgbClr val="9A0100"/>
          </a:solidFill>
          <a:latin typeface="Georgia" charset="0"/>
          <a:ea typeface="ＭＳ Ｐゴシック" charset="0"/>
        </a:defRPr>
      </a:lvl7pPr>
      <a:lvl8pPr marL="1371600" algn="l" rtl="0" fontAlgn="base">
        <a:spcBef>
          <a:spcPct val="0"/>
        </a:spcBef>
        <a:spcAft>
          <a:spcPct val="0"/>
        </a:spcAft>
        <a:defRPr sz="4000">
          <a:solidFill>
            <a:srgbClr val="9A0100"/>
          </a:solidFill>
          <a:latin typeface="Georgia" charset="0"/>
          <a:ea typeface="ＭＳ Ｐゴシック" charset="0"/>
        </a:defRPr>
      </a:lvl8pPr>
      <a:lvl9pPr marL="1828800" algn="l" rtl="0" fontAlgn="base">
        <a:spcBef>
          <a:spcPct val="0"/>
        </a:spcBef>
        <a:spcAft>
          <a:spcPct val="0"/>
        </a:spcAft>
        <a:defRPr sz="4000">
          <a:solidFill>
            <a:srgbClr val="9A0100"/>
          </a:solidFill>
          <a:latin typeface="Georgia" charset="0"/>
          <a:ea typeface="ＭＳ Ｐゴシック"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a:extLst/>
        </p:spPr>
        <p:txBody>
          <a:bodyPr/>
          <a:lstStyle/>
          <a:p>
            <a:pPr eaLnBrk="1" hangingPunct="1">
              <a:defRPr/>
            </a:pPr>
            <a:r>
              <a:rPr lang="en-US" altLang="zh-CN" dirty="0"/>
              <a:t>Recent Trends in Asia &amp; Oceania </a:t>
            </a:r>
            <a:endParaRPr lang="en-US" dirty="0" smtClean="0">
              <a:ea typeface="+mj-ea"/>
              <a:cs typeface="+mj-cs"/>
            </a:endParaRPr>
          </a:p>
        </p:txBody>
      </p:sp>
      <p:sp>
        <p:nvSpPr>
          <p:cNvPr id="2051" name="Rectangle 3"/>
          <p:cNvSpPr>
            <a:spLocks noGrp="1" noChangeArrowheads="1"/>
          </p:cNvSpPr>
          <p:nvPr>
            <p:ph type="subTitle" idx="1"/>
          </p:nvPr>
        </p:nvSpPr>
        <p:spPr>
          <a:extLst/>
        </p:spPr>
        <p:txBody>
          <a:bodyPr/>
          <a:lstStyle/>
          <a:p>
            <a:pPr eaLnBrk="1" hangingPunct="1">
              <a:defRPr/>
            </a:pPr>
            <a:r>
              <a:rPr lang="en-US" sz="2400" dirty="0" smtClean="0">
                <a:ea typeface="+mn-ea"/>
                <a:cs typeface="+mn-cs"/>
              </a:rPr>
              <a:t>Cody Williams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642"/>
            <a:ext cx="8774545" cy="543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 y="76200"/>
            <a:ext cx="8763000" cy="609600"/>
          </a:xfrm>
        </p:spPr>
        <p:txBody>
          <a:bodyPr/>
          <a:lstStyle/>
          <a:p>
            <a:pPr algn="ctr">
              <a:defRPr/>
            </a:pPr>
            <a:r>
              <a:rPr lang="en-US" dirty="0"/>
              <a:t>Locations of Major Data Centers, </a:t>
            </a:r>
            <a:r>
              <a:rPr lang="en-US" dirty="0" smtClean="0"/>
              <a:t>2017</a:t>
            </a:r>
            <a:endParaRPr lang="en-US" dirty="0"/>
          </a:p>
        </p:txBody>
      </p:sp>
      <p:sp>
        <p:nvSpPr>
          <p:cNvPr id="19" name="Line 10"/>
          <p:cNvSpPr>
            <a:spLocks noChangeShapeType="1"/>
          </p:cNvSpPr>
          <p:nvPr/>
        </p:nvSpPr>
        <p:spPr bwMode="auto">
          <a:xfrm>
            <a:off x="685800" y="6172200"/>
            <a:ext cx="77724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8157346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d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828800"/>
            <a:ext cx="7182321" cy="4267200"/>
          </a:xfrm>
          <a:prstGeom prst="rect">
            <a:avLst/>
          </a:prstGeom>
        </p:spPr>
      </p:pic>
      <p:sp>
        <p:nvSpPr>
          <p:cNvPr id="2" name="Title 1"/>
          <p:cNvSpPr>
            <a:spLocks noGrp="1"/>
          </p:cNvSpPr>
          <p:nvPr>
            <p:ph type="title"/>
          </p:nvPr>
        </p:nvSpPr>
        <p:spPr/>
        <p:txBody>
          <a:bodyPr/>
          <a:lstStyle/>
          <a:p>
            <a:pPr algn="ctr">
              <a:defRPr/>
            </a:pPr>
            <a:r>
              <a:rPr lang="en-US" dirty="0" smtClean="0">
                <a:ea typeface="+mj-ea"/>
              </a:rPr>
              <a:t>The Move </a:t>
            </a:r>
            <a:r>
              <a:rPr lang="en-US" dirty="0">
                <a:ea typeface="+mj-ea"/>
              </a:rPr>
              <a:t>T</a:t>
            </a:r>
            <a:r>
              <a:rPr lang="en-US" dirty="0" smtClean="0">
                <a:ea typeface="+mj-ea"/>
              </a:rPr>
              <a:t>o 100 Gbps Wavelengths</a:t>
            </a:r>
            <a:endParaRPr lang="en-US" dirty="0">
              <a:ea typeface="+mj-ea"/>
            </a:endParaRPr>
          </a:p>
        </p:txBody>
      </p:sp>
      <p:cxnSp>
        <p:nvCxnSpPr>
          <p:cNvPr id="21508" name="Straight Arrow Connector 7"/>
          <p:cNvCxnSpPr>
            <a:cxnSpLocks noChangeShapeType="1"/>
          </p:cNvCxnSpPr>
          <p:nvPr/>
        </p:nvCxnSpPr>
        <p:spPr bwMode="auto">
          <a:xfrm>
            <a:off x="2057400" y="4953000"/>
            <a:ext cx="1600200" cy="0"/>
          </a:xfrm>
          <a:prstGeom prst="straightConnector1">
            <a:avLst/>
          </a:prstGeom>
          <a:noFill/>
          <a:ln w="9525" algn="ctr">
            <a:solidFill>
              <a:schemeClr val="tx1"/>
            </a:solidFill>
            <a:round/>
            <a:headEnd/>
            <a:tailEnd type="arrow" w="med" len="med"/>
          </a:ln>
        </p:spPr>
      </p:cxnSp>
      <p:cxnSp>
        <p:nvCxnSpPr>
          <p:cNvPr id="21509" name="Straight Arrow Connector 8"/>
          <p:cNvCxnSpPr>
            <a:cxnSpLocks noChangeShapeType="1"/>
          </p:cNvCxnSpPr>
          <p:nvPr/>
        </p:nvCxnSpPr>
        <p:spPr bwMode="auto">
          <a:xfrm>
            <a:off x="4191000" y="3200400"/>
            <a:ext cx="1524000" cy="0"/>
          </a:xfrm>
          <a:prstGeom prst="straightConnector1">
            <a:avLst/>
          </a:prstGeom>
          <a:noFill/>
          <a:ln w="9525" algn="ctr">
            <a:solidFill>
              <a:schemeClr val="tx1"/>
            </a:solidFill>
            <a:round/>
            <a:headEnd/>
            <a:tailEnd type="arrow" w="med" len="med"/>
          </a:ln>
        </p:spPr>
      </p:cxnSp>
      <p:sp>
        <p:nvSpPr>
          <p:cNvPr id="17" name="TextBox 4"/>
          <p:cNvSpPr txBox="1">
            <a:spLocks noChangeArrowheads="1"/>
          </p:cNvSpPr>
          <p:nvPr/>
        </p:nvSpPr>
        <p:spPr bwMode="auto">
          <a:xfrm>
            <a:off x="1295400" y="1295400"/>
            <a:ext cx="6143203" cy="400110"/>
          </a:xfrm>
          <a:prstGeom prst="rect">
            <a:avLst/>
          </a:prstGeom>
          <a:noFill/>
          <a:ln>
            <a:noFill/>
          </a:ln>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dirty="0" smtClean="0">
                <a:latin typeface="+mj-lt"/>
              </a:rPr>
              <a:t>Potential Capacity, Southern Cross North Leg (Tbps)</a:t>
            </a:r>
          </a:p>
        </p:txBody>
      </p:sp>
      <p:cxnSp>
        <p:nvCxnSpPr>
          <p:cNvPr id="21512" name="Straight Arrow Connector 13"/>
          <p:cNvCxnSpPr>
            <a:cxnSpLocks noChangeShapeType="1"/>
          </p:cNvCxnSpPr>
          <p:nvPr/>
        </p:nvCxnSpPr>
        <p:spPr bwMode="auto">
          <a:xfrm>
            <a:off x="6324600" y="2286000"/>
            <a:ext cx="1371600" cy="0"/>
          </a:xfrm>
          <a:prstGeom prst="straightConnector1">
            <a:avLst/>
          </a:prstGeom>
          <a:noFill/>
          <a:ln w="9525" algn="ctr">
            <a:solidFill>
              <a:schemeClr val="tx1"/>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66957"/>
            <a:ext cx="6477000" cy="452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defRPr/>
            </a:pPr>
            <a:r>
              <a:rPr lang="en-US" dirty="0" smtClean="0"/>
              <a:t>But What </a:t>
            </a:r>
            <a:r>
              <a:rPr lang="en-US" dirty="0"/>
              <a:t>A</a:t>
            </a:r>
            <a:r>
              <a:rPr lang="en-US" dirty="0" smtClean="0"/>
              <a:t>bout </a:t>
            </a:r>
            <a:r>
              <a:rPr lang="en-US" dirty="0"/>
              <a:t>T</a:t>
            </a:r>
            <a:r>
              <a:rPr lang="en-US" dirty="0" smtClean="0"/>
              <a:t>he Future?</a:t>
            </a:r>
            <a:endParaRPr lang="en-US" dirty="0"/>
          </a:p>
        </p:txBody>
      </p:sp>
      <p:sp>
        <p:nvSpPr>
          <p:cNvPr id="80898" name="TextBox 2"/>
          <p:cNvSpPr txBox="1">
            <a:spLocks noChangeArrowheads="1"/>
          </p:cNvSpPr>
          <p:nvPr/>
        </p:nvSpPr>
        <p:spPr bwMode="auto">
          <a:xfrm>
            <a:off x="2175604" y="1225552"/>
            <a:ext cx="4792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charset="0"/>
                <a:cs typeface="Helvetica" charset="0"/>
              </a:rPr>
              <a:t>Lit and Potential Trans-Pacific Capacity 2015-2025</a:t>
            </a:r>
          </a:p>
        </p:txBody>
      </p:sp>
      <p:sp>
        <p:nvSpPr>
          <p:cNvPr id="7" name="TextBox 6"/>
          <p:cNvSpPr txBox="1">
            <a:spLocks noChangeArrowheads="1"/>
          </p:cNvSpPr>
          <p:nvPr/>
        </p:nvSpPr>
        <p:spPr bwMode="auto">
          <a:xfrm>
            <a:off x="7162800" y="3835401"/>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Helvetica" charset="0"/>
                <a:cs typeface="Helvetica" charset="0"/>
              </a:rPr>
              <a:t>Exhaustion in mid-2018</a:t>
            </a:r>
          </a:p>
        </p:txBody>
      </p:sp>
      <p:cxnSp>
        <p:nvCxnSpPr>
          <p:cNvPr id="8" name="Straight Connector 7"/>
          <p:cNvCxnSpPr/>
          <p:nvPr/>
        </p:nvCxnSpPr>
        <p:spPr bwMode="auto">
          <a:xfrm flipH="1">
            <a:off x="4343400" y="4140200"/>
            <a:ext cx="2844800" cy="812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H="1">
            <a:off x="3124200" y="3937000"/>
            <a:ext cx="1143000" cy="1016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0903" name="TextBox 9"/>
          <p:cNvSpPr txBox="1">
            <a:spLocks noChangeArrowheads="1"/>
          </p:cNvSpPr>
          <p:nvPr/>
        </p:nvSpPr>
        <p:spPr bwMode="auto">
          <a:xfrm>
            <a:off x="2438400" y="3530603"/>
            <a:ext cx="3962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Helvetica" charset="0"/>
                <a:cs typeface="Helvetica" charset="0"/>
              </a:rPr>
              <a:t>Potential of existing cables 2015</a:t>
            </a:r>
          </a:p>
        </p:txBody>
      </p:sp>
    </p:spTree>
    <p:extLst>
      <p:ext uri="{BB962C8B-B14F-4D97-AF65-F5344CB8AC3E}">
        <p14:creationId xmlns:p14="http://schemas.microsoft.com/office/powerpoint/2010/main" val="1075357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448008" cy="450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defRPr/>
            </a:pPr>
            <a:r>
              <a:rPr lang="en-US" dirty="0"/>
              <a:t>Capacity </a:t>
            </a:r>
            <a:r>
              <a:rPr lang="en-US" dirty="0" smtClean="0"/>
              <a:t>Exhaustion Continued</a:t>
            </a:r>
            <a:endParaRPr lang="en-US" dirty="0"/>
          </a:p>
        </p:txBody>
      </p:sp>
      <p:sp>
        <p:nvSpPr>
          <p:cNvPr id="82946" name="TextBox 2"/>
          <p:cNvSpPr txBox="1">
            <a:spLocks noChangeArrowheads="1"/>
          </p:cNvSpPr>
          <p:nvPr/>
        </p:nvSpPr>
        <p:spPr bwMode="auto">
          <a:xfrm>
            <a:off x="2209800" y="1066800"/>
            <a:ext cx="4792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dirty="0">
                <a:latin typeface="Helvetica" charset="0"/>
                <a:cs typeface="Helvetica" charset="0"/>
              </a:rPr>
              <a:t>Lit and Potential Trans-Pacific Capacity 2015-2025</a:t>
            </a:r>
          </a:p>
        </p:txBody>
      </p:sp>
      <p:sp>
        <p:nvSpPr>
          <p:cNvPr id="7" name="TextBox 6"/>
          <p:cNvSpPr txBox="1">
            <a:spLocks noChangeArrowheads="1"/>
          </p:cNvSpPr>
          <p:nvPr/>
        </p:nvSpPr>
        <p:spPr bwMode="auto">
          <a:xfrm>
            <a:off x="7315200" y="3340101"/>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Helvetica" charset="0"/>
                <a:cs typeface="Helvetica" charset="0"/>
              </a:rPr>
              <a:t>Exhaustion in 2021</a:t>
            </a:r>
          </a:p>
        </p:txBody>
      </p:sp>
      <p:cxnSp>
        <p:nvCxnSpPr>
          <p:cNvPr id="8" name="Straight Connector 7"/>
          <p:cNvCxnSpPr/>
          <p:nvPr/>
        </p:nvCxnSpPr>
        <p:spPr bwMode="auto">
          <a:xfrm flipH="1">
            <a:off x="5562600" y="3733800"/>
            <a:ext cx="2133600" cy="685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H="1">
            <a:off x="3810000" y="3835400"/>
            <a:ext cx="228600" cy="508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2951" name="TextBox 9"/>
          <p:cNvSpPr txBox="1">
            <a:spLocks noChangeArrowheads="1"/>
          </p:cNvSpPr>
          <p:nvPr/>
        </p:nvSpPr>
        <p:spPr bwMode="auto">
          <a:xfrm>
            <a:off x="2286000" y="3276600"/>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dirty="0">
                <a:latin typeface="Helvetica" charset="0"/>
                <a:cs typeface="Helvetica" charset="0"/>
              </a:rPr>
              <a:t>Potential of existing cables plus</a:t>
            </a:r>
          </a:p>
          <a:p>
            <a:pPr algn="ctr"/>
            <a:r>
              <a:rPr lang="en-US" sz="1400" dirty="0">
                <a:latin typeface="Helvetica" charset="0"/>
                <a:cs typeface="Helvetica" charset="0"/>
              </a:rPr>
              <a:t>FASTER, SEA-US, &amp; NCP</a:t>
            </a:r>
          </a:p>
        </p:txBody>
      </p:sp>
    </p:spTree>
    <p:extLst>
      <p:ext uri="{BB962C8B-B14F-4D97-AF65-F5344CB8AC3E}">
        <p14:creationId xmlns:p14="http://schemas.microsoft.com/office/powerpoint/2010/main" val="2901522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3642" y="1524001"/>
            <a:ext cx="6626258"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defRPr/>
            </a:pPr>
            <a:r>
              <a:rPr lang="en-US" dirty="0"/>
              <a:t>Capacity E</a:t>
            </a:r>
            <a:r>
              <a:rPr lang="en-US" dirty="0" smtClean="0"/>
              <a:t>xhaustion </a:t>
            </a:r>
            <a:r>
              <a:rPr lang="en-US" dirty="0"/>
              <a:t>C</a:t>
            </a:r>
            <a:r>
              <a:rPr lang="en-US" dirty="0" smtClean="0"/>
              <a:t>ontinued</a:t>
            </a:r>
            <a:endParaRPr lang="en-US" dirty="0"/>
          </a:p>
        </p:txBody>
      </p:sp>
      <p:sp>
        <p:nvSpPr>
          <p:cNvPr id="84994" name="TextBox 2"/>
          <p:cNvSpPr txBox="1">
            <a:spLocks noChangeArrowheads="1"/>
          </p:cNvSpPr>
          <p:nvPr/>
        </p:nvSpPr>
        <p:spPr bwMode="auto">
          <a:xfrm>
            <a:off x="2175602" y="1225552"/>
            <a:ext cx="4792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Helvetica" charset="0"/>
                <a:cs typeface="Helvetica" charset="0"/>
              </a:rPr>
              <a:t>Lit and Potential Trans-Pacific Capacity 2015-2025</a:t>
            </a:r>
          </a:p>
        </p:txBody>
      </p:sp>
      <p:sp>
        <p:nvSpPr>
          <p:cNvPr id="7" name="TextBox 6"/>
          <p:cNvSpPr txBox="1">
            <a:spLocks noChangeArrowheads="1"/>
          </p:cNvSpPr>
          <p:nvPr/>
        </p:nvSpPr>
        <p:spPr bwMode="auto">
          <a:xfrm>
            <a:off x="7696200" y="1905000"/>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dirty="0">
                <a:latin typeface="Helvetica" charset="0"/>
                <a:cs typeface="Helvetica" charset="0"/>
              </a:rPr>
              <a:t>Exhaustion in 2023</a:t>
            </a:r>
          </a:p>
        </p:txBody>
      </p:sp>
      <p:cxnSp>
        <p:nvCxnSpPr>
          <p:cNvPr id="8" name="Straight Connector 7"/>
          <p:cNvCxnSpPr/>
          <p:nvPr/>
        </p:nvCxnSpPr>
        <p:spPr bwMode="auto">
          <a:xfrm flipH="1">
            <a:off x="6858000" y="2438400"/>
            <a:ext cx="1371600" cy="736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flipH="1">
            <a:off x="3962400" y="2362200"/>
            <a:ext cx="609600" cy="863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4999" name="TextBox 9"/>
          <p:cNvSpPr txBox="1">
            <a:spLocks noChangeArrowheads="1"/>
          </p:cNvSpPr>
          <p:nvPr/>
        </p:nvSpPr>
        <p:spPr bwMode="auto">
          <a:xfrm>
            <a:off x="2667000" y="1803401"/>
            <a:ext cx="396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a:latin typeface="Helvetica" charset="0"/>
                <a:cs typeface="Helvetica" charset="0"/>
              </a:rPr>
              <a:t>Potential if all older cables could theoretically accommodate 100 x 100G</a:t>
            </a:r>
          </a:p>
        </p:txBody>
      </p:sp>
      <p:sp>
        <p:nvSpPr>
          <p:cNvPr id="3" name="TextBox 2"/>
          <p:cNvSpPr txBox="1"/>
          <p:nvPr/>
        </p:nvSpPr>
        <p:spPr>
          <a:xfrm>
            <a:off x="1281545" y="2262910"/>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66438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6510823"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defRPr/>
            </a:pPr>
            <a:r>
              <a:rPr lang="en-US" dirty="0"/>
              <a:t>Capacity E</a:t>
            </a:r>
            <a:r>
              <a:rPr lang="en-US" dirty="0" smtClean="0"/>
              <a:t>xhaustion </a:t>
            </a:r>
            <a:r>
              <a:rPr lang="en-US" dirty="0"/>
              <a:t>C</a:t>
            </a:r>
            <a:r>
              <a:rPr lang="en-US" dirty="0" smtClean="0"/>
              <a:t>ontinued</a:t>
            </a:r>
            <a:endParaRPr lang="en-US" dirty="0"/>
          </a:p>
        </p:txBody>
      </p:sp>
      <p:sp>
        <p:nvSpPr>
          <p:cNvPr id="84994" name="TextBox 2"/>
          <p:cNvSpPr txBox="1">
            <a:spLocks noChangeArrowheads="1"/>
          </p:cNvSpPr>
          <p:nvPr/>
        </p:nvSpPr>
        <p:spPr bwMode="auto">
          <a:xfrm>
            <a:off x="2175602" y="1225552"/>
            <a:ext cx="4792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dirty="0">
                <a:latin typeface="Helvetica" charset="0"/>
                <a:cs typeface="Helvetica" charset="0"/>
              </a:rPr>
              <a:t>Lit and Potential Trans-Pacific Capacity 2015-2025</a:t>
            </a:r>
          </a:p>
        </p:txBody>
      </p:sp>
      <p:sp>
        <p:nvSpPr>
          <p:cNvPr id="3" name="TextBox 2"/>
          <p:cNvSpPr txBox="1"/>
          <p:nvPr/>
        </p:nvSpPr>
        <p:spPr>
          <a:xfrm>
            <a:off x="1281545" y="2262910"/>
            <a:ext cx="184666" cy="461665"/>
          </a:xfrm>
          <a:prstGeom prst="rect">
            <a:avLst/>
          </a:prstGeom>
          <a:noFill/>
        </p:spPr>
        <p:txBody>
          <a:bodyPr wrap="none" rtlCol="0">
            <a:spAutoFit/>
          </a:bodyPr>
          <a:lstStyle/>
          <a:p>
            <a:endParaRPr lang="en-US" dirty="0"/>
          </a:p>
        </p:txBody>
      </p:sp>
      <p:sp>
        <p:nvSpPr>
          <p:cNvPr id="12" name="TextBox 11"/>
          <p:cNvSpPr txBox="1">
            <a:spLocks noChangeArrowheads="1"/>
          </p:cNvSpPr>
          <p:nvPr/>
        </p:nvSpPr>
        <p:spPr bwMode="auto">
          <a:xfrm>
            <a:off x="7620000" y="20574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dirty="0">
                <a:latin typeface="Helvetica" charset="0"/>
                <a:cs typeface="Helvetica" charset="0"/>
              </a:rPr>
              <a:t>Exhaustion in mid-2023</a:t>
            </a:r>
          </a:p>
        </p:txBody>
      </p:sp>
      <p:cxnSp>
        <p:nvCxnSpPr>
          <p:cNvPr id="13" name="Straight Connector 12"/>
          <p:cNvCxnSpPr/>
          <p:nvPr/>
        </p:nvCxnSpPr>
        <p:spPr bwMode="auto">
          <a:xfrm flipH="1">
            <a:off x="6629400" y="2514600"/>
            <a:ext cx="1092200" cy="381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flipH="1">
            <a:off x="3733800" y="2514600"/>
            <a:ext cx="228600" cy="381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9"/>
          <p:cNvSpPr txBox="1">
            <a:spLocks noChangeArrowheads="1"/>
          </p:cNvSpPr>
          <p:nvPr/>
        </p:nvSpPr>
        <p:spPr bwMode="auto">
          <a:xfrm>
            <a:off x="2667000" y="2057400"/>
            <a:ext cx="3962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dirty="0">
                <a:latin typeface="Helvetica" charset="0"/>
                <a:cs typeface="Helvetica" charset="0"/>
              </a:rPr>
              <a:t>Potential with adding 1 new 72 Tbps cable</a:t>
            </a:r>
          </a:p>
        </p:txBody>
      </p:sp>
    </p:spTree>
    <p:extLst>
      <p:ext uri="{BB962C8B-B14F-4D97-AF65-F5344CB8AC3E}">
        <p14:creationId xmlns:p14="http://schemas.microsoft.com/office/powerpoint/2010/main" val="2743428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533400"/>
          </a:xfrm>
        </p:spPr>
        <p:txBody>
          <a:bodyPr/>
          <a:lstStyle/>
          <a:p>
            <a:pPr>
              <a:defRPr/>
            </a:pPr>
            <a:r>
              <a:rPr lang="en-US" dirty="0" smtClean="0">
                <a:ea typeface="+mj-ea"/>
              </a:rPr>
              <a:t>And A Snapshot Of Spending On Cables, 2015-17</a:t>
            </a:r>
            <a:endParaRPr lang="en-US" dirty="0">
              <a:ea typeface="+mj-ea"/>
            </a:endParaRPr>
          </a:p>
        </p:txBody>
      </p:sp>
      <p:pic>
        <p:nvPicPr>
          <p:cNvPr id="4" name="Picture 3" descr="Cos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71600"/>
            <a:ext cx="6531169" cy="468172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ns-pacific-future-cropp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93107" cy="6858000"/>
          </a:xfrm>
          <a:prstGeom prst="rect">
            <a:avLst/>
          </a:prstGeom>
        </p:spPr>
      </p:pic>
      <p:sp>
        <p:nvSpPr>
          <p:cNvPr id="2" name="Title 1"/>
          <p:cNvSpPr>
            <a:spLocks noGrp="1"/>
          </p:cNvSpPr>
          <p:nvPr>
            <p:ph type="title"/>
          </p:nvPr>
        </p:nvSpPr>
        <p:spPr>
          <a:xfrm>
            <a:off x="304800" y="304800"/>
            <a:ext cx="7772400" cy="609600"/>
          </a:xfrm>
        </p:spPr>
        <p:txBody>
          <a:bodyPr/>
          <a:lstStyle/>
          <a:p>
            <a:pPr>
              <a:defRPr/>
            </a:pPr>
            <a:r>
              <a:rPr lang="en-US" dirty="0" smtClean="0">
                <a:ea typeface="+mj-ea"/>
              </a:rPr>
              <a:t>Proposed Cables, </a:t>
            </a:r>
            <a:br>
              <a:rPr lang="en-US" dirty="0" smtClean="0">
                <a:ea typeface="+mj-ea"/>
              </a:rPr>
            </a:br>
            <a:r>
              <a:rPr lang="en-US" dirty="0" smtClean="0">
                <a:ea typeface="+mj-ea"/>
              </a:rPr>
              <a:t>2016-2018</a:t>
            </a:r>
            <a:endParaRPr lang="en-US" dirty="0">
              <a:ea typeface="+mj-ea"/>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 Still Falling</a:t>
            </a:r>
            <a:endParaRPr lang="en-US" dirty="0"/>
          </a:p>
        </p:txBody>
      </p:sp>
      <p:sp>
        <p:nvSpPr>
          <p:cNvPr id="6" name="TextBox 5"/>
          <p:cNvSpPr txBox="1">
            <a:spLocks noChangeArrowheads="1"/>
          </p:cNvSpPr>
          <p:nvPr/>
        </p:nvSpPr>
        <p:spPr bwMode="auto">
          <a:xfrm>
            <a:off x="1924063" y="1066800"/>
            <a:ext cx="5238759" cy="400110"/>
          </a:xfrm>
          <a:prstGeom prst="rect">
            <a:avLst/>
          </a:prstGeom>
          <a:noFill/>
          <a:ln>
            <a:noFill/>
          </a:ln>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dirty="0" smtClean="0">
                <a:latin typeface="+mj-lt"/>
              </a:rPr>
              <a:t>Median Monthly Lease, 10 Gbps Wavelength</a:t>
            </a:r>
          </a:p>
        </p:txBody>
      </p:sp>
      <p:pic>
        <p:nvPicPr>
          <p:cNvPr id="8" name="Content Placeholder 7" descr="1.png"/>
          <p:cNvPicPr>
            <a:picLocks noGrp="1" noChangeAspect="1"/>
          </p:cNvPicPr>
          <p:nvPr>
            <p:ph idx="1"/>
          </p:nvPr>
        </p:nvPicPr>
        <p:blipFill>
          <a:blip r:embed="rId3">
            <a:extLst>
              <a:ext uri="{28A0092B-C50C-407E-A947-70E740481C1C}">
                <a14:useLocalDpi xmlns:a14="http://schemas.microsoft.com/office/drawing/2010/main" val="0"/>
              </a:ext>
            </a:extLst>
          </a:blip>
          <a:srcRect t="-14927" b="-14927"/>
          <a:stretch>
            <a:fillRect/>
          </a:stretch>
        </p:blipFill>
        <p:spPr>
          <a:xfrm>
            <a:off x="374176" y="1295401"/>
            <a:ext cx="8236424" cy="5410200"/>
          </a:xfrm>
        </p:spPr>
      </p:pic>
    </p:spTree>
    <p:extLst>
      <p:ext uri="{BB962C8B-B14F-4D97-AF65-F5344CB8AC3E}">
        <p14:creationId xmlns:p14="http://schemas.microsoft.com/office/powerpoint/2010/main" val="74206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09 at 4.22.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82" y="838200"/>
            <a:ext cx="8978900" cy="5270500"/>
          </a:xfrm>
          <a:prstGeom prst="rect">
            <a:avLst/>
          </a:prstGeom>
        </p:spPr>
      </p:pic>
      <p:sp>
        <p:nvSpPr>
          <p:cNvPr id="2" name="Title 1"/>
          <p:cNvSpPr>
            <a:spLocks noGrp="1"/>
          </p:cNvSpPr>
          <p:nvPr>
            <p:ph type="title"/>
          </p:nvPr>
        </p:nvSpPr>
        <p:spPr>
          <a:xfrm>
            <a:off x="685800" y="152400"/>
            <a:ext cx="7772400" cy="609600"/>
          </a:xfrm>
        </p:spPr>
        <p:txBody>
          <a:bodyPr/>
          <a:lstStyle/>
          <a:p>
            <a:pPr algn="ctr">
              <a:defRPr/>
            </a:pPr>
            <a:r>
              <a:rPr lang="en-US" dirty="0" smtClean="0"/>
              <a:t>Prices Vary By Geography</a:t>
            </a:r>
            <a:endParaRPr lang="en-US" dirty="0"/>
          </a:p>
        </p:txBody>
      </p:sp>
      <p:sp>
        <p:nvSpPr>
          <p:cNvPr id="19" name="Line 10"/>
          <p:cNvSpPr>
            <a:spLocks noChangeShapeType="1"/>
          </p:cNvSpPr>
          <p:nvPr/>
        </p:nvSpPr>
        <p:spPr bwMode="auto">
          <a:xfrm>
            <a:off x="685800" y="6172200"/>
            <a:ext cx="7772400"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TextBox 4"/>
          <p:cNvSpPr txBox="1">
            <a:spLocks noChangeArrowheads="1"/>
          </p:cNvSpPr>
          <p:nvPr/>
        </p:nvSpPr>
        <p:spPr bwMode="auto">
          <a:xfrm>
            <a:off x="1600200" y="838200"/>
            <a:ext cx="6130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dirty="0">
                <a:latin typeface="Helvetica" charset="0"/>
                <a:cs typeface="Helvetica" charset="0"/>
              </a:rPr>
              <a:t>Median </a:t>
            </a:r>
            <a:r>
              <a:rPr lang="en-US" sz="2000" dirty="0" smtClean="0">
                <a:latin typeface="Helvetica" charset="0"/>
                <a:cs typeface="Helvetica" charset="0"/>
              </a:rPr>
              <a:t>Lease Price, 10 </a:t>
            </a:r>
            <a:r>
              <a:rPr lang="en-US" sz="2000" dirty="0">
                <a:latin typeface="Helvetica" charset="0"/>
                <a:cs typeface="Helvetica" charset="0"/>
              </a:rPr>
              <a:t>Gbps </a:t>
            </a:r>
            <a:r>
              <a:rPr lang="en-US" sz="2000" dirty="0" smtClean="0">
                <a:latin typeface="Helvetica" charset="0"/>
                <a:cs typeface="Helvetica" charset="0"/>
              </a:rPr>
              <a:t>wavelength, Q4 2015.</a:t>
            </a:r>
            <a:endParaRPr lang="en-US" sz="2000" dirty="0">
              <a:latin typeface="Helvetica" charset="0"/>
              <a:cs typeface="Helvetica" charset="0"/>
            </a:endParaRPr>
          </a:p>
        </p:txBody>
      </p:sp>
    </p:spTree>
    <p:extLst>
      <p:ext uri="{BB962C8B-B14F-4D97-AF65-F5344CB8AC3E}">
        <p14:creationId xmlns:p14="http://schemas.microsoft.com/office/powerpoint/2010/main" val="40939121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j-ea"/>
              </a:rPr>
              <a:t>Overall Bandwidth Growth in Asia</a:t>
            </a:r>
            <a:endParaRPr lang="en-US" dirty="0">
              <a:ea typeface="+mj-ea"/>
            </a:endParaRPr>
          </a:p>
        </p:txBody>
      </p:sp>
      <p:pic>
        <p:nvPicPr>
          <p:cNvPr id="3" name="Picture 2" descr="AsiaBWUs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13" y="1295400"/>
            <a:ext cx="7978987" cy="472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And By Carrier</a:t>
            </a:r>
            <a:endParaRPr lang="en-US" dirty="0"/>
          </a:p>
        </p:txBody>
      </p:sp>
      <p:sp>
        <p:nvSpPr>
          <p:cNvPr id="31746" name="TextBox 4"/>
          <p:cNvSpPr txBox="1">
            <a:spLocks noChangeArrowheads="1"/>
          </p:cNvSpPr>
          <p:nvPr/>
        </p:nvSpPr>
        <p:spPr bwMode="auto">
          <a:xfrm>
            <a:off x="533397" y="889000"/>
            <a:ext cx="81121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000" dirty="0">
                <a:latin typeface="Helvetica" charset="0"/>
                <a:cs typeface="Helvetica" charset="0"/>
              </a:rPr>
              <a:t>Median &amp; Price Range for 10 Gbps on Los Angeles-Tokyo, 2012-2015</a:t>
            </a:r>
          </a:p>
        </p:txBody>
      </p:sp>
      <p:pic>
        <p:nvPicPr>
          <p:cNvPr id="4" name="Picture 3" descr="ran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12" y="1719141"/>
            <a:ext cx="8171688" cy="4376859"/>
          </a:xfrm>
          <a:prstGeom prst="rect">
            <a:avLst/>
          </a:prstGeom>
        </p:spPr>
      </p:pic>
    </p:spTree>
    <p:extLst>
      <p:ext uri="{BB962C8B-B14F-4D97-AF65-F5344CB8AC3E}">
        <p14:creationId xmlns:p14="http://schemas.microsoft.com/office/powerpoint/2010/main" val="2360636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609600"/>
          </a:xfrm>
        </p:spPr>
        <p:txBody>
          <a:bodyPr/>
          <a:lstStyle/>
          <a:p>
            <a:pPr>
              <a:defRPr/>
            </a:pPr>
            <a:r>
              <a:rPr lang="en-US" dirty="0">
                <a:latin typeface="Georgia" charset="0"/>
                <a:ea typeface="ＭＳ Ｐゴシック" charset="0"/>
              </a:rPr>
              <a:t>Transport P</a:t>
            </a:r>
            <a:r>
              <a:rPr lang="en-US" dirty="0" smtClean="0">
                <a:latin typeface="Georgia" charset="0"/>
                <a:ea typeface="ＭＳ Ｐゴシック" charset="0"/>
              </a:rPr>
              <a:t>rice </a:t>
            </a:r>
            <a:r>
              <a:rPr lang="en-US" dirty="0">
                <a:latin typeface="Georgia" charset="0"/>
                <a:ea typeface="ＭＳ Ｐゴシック" charset="0"/>
              </a:rPr>
              <a:t>D</a:t>
            </a:r>
            <a:r>
              <a:rPr lang="en-US" dirty="0" smtClean="0">
                <a:latin typeface="Georgia" charset="0"/>
                <a:ea typeface="ＭＳ Ｐゴシック" charset="0"/>
              </a:rPr>
              <a:t>ifferences </a:t>
            </a:r>
            <a:r>
              <a:rPr lang="en-US" dirty="0">
                <a:latin typeface="Georgia" charset="0"/>
                <a:ea typeface="ＭＳ Ｐゴシック" charset="0"/>
              </a:rPr>
              <a:t>N</a:t>
            </a:r>
            <a:r>
              <a:rPr lang="en-US" dirty="0" smtClean="0">
                <a:latin typeface="Georgia" charset="0"/>
                <a:ea typeface="ＭＳ Ｐゴシック" charset="0"/>
              </a:rPr>
              <a:t>arrowing</a:t>
            </a:r>
            <a:endParaRPr lang="en-US" dirty="0"/>
          </a:p>
        </p:txBody>
      </p:sp>
      <p:sp>
        <p:nvSpPr>
          <p:cNvPr id="93186" name="TextBox 2"/>
          <p:cNvSpPr txBox="1">
            <a:spLocks noChangeArrowheads="1"/>
          </p:cNvSpPr>
          <p:nvPr/>
        </p:nvSpPr>
        <p:spPr bwMode="auto">
          <a:xfrm>
            <a:off x="1452572" y="1225552"/>
            <a:ext cx="62376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600" dirty="0">
                <a:latin typeface="Helvetica" charset="0"/>
                <a:cs typeface="Helvetica" charset="0"/>
              </a:rPr>
              <a:t>10 Gbps Wavelength Lease Price Multiples over London-New York</a:t>
            </a:r>
          </a:p>
        </p:txBody>
      </p:sp>
      <p:pic>
        <p:nvPicPr>
          <p:cNvPr id="4" name="Picture 3" descr="finalmulti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00200"/>
            <a:ext cx="7155104" cy="4486656"/>
          </a:xfrm>
          <a:prstGeom prst="rect">
            <a:avLst/>
          </a:prstGeom>
        </p:spPr>
      </p:pic>
    </p:spTree>
    <p:extLst>
      <p:ext uri="{BB962C8B-B14F-4D97-AF65-F5344CB8AC3E}">
        <p14:creationId xmlns:p14="http://schemas.microsoft.com/office/powerpoint/2010/main" val="36594024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j-ea"/>
              </a:rPr>
              <a:t>Overall Conclusions</a:t>
            </a:r>
            <a:endParaRPr lang="en-US" dirty="0">
              <a:ea typeface="+mj-ea"/>
            </a:endParaRPr>
          </a:p>
        </p:txBody>
      </p:sp>
      <p:sp>
        <p:nvSpPr>
          <p:cNvPr id="3" name="Content Placeholder 2"/>
          <p:cNvSpPr>
            <a:spLocks noGrp="1"/>
          </p:cNvSpPr>
          <p:nvPr>
            <p:ph idx="1"/>
          </p:nvPr>
        </p:nvSpPr>
        <p:spPr>
          <a:xfrm>
            <a:off x="609600" y="1371600"/>
            <a:ext cx="7772400" cy="5105400"/>
          </a:xfrm>
        </p:spPr>
        <p:txBody>
          <a:bodyPr/>
          <a:lstStyle/>
          <a:p>
            <a:pPr>
              <a:defRPr/>
            </a:pPr>
            <a:r>
              <a:rPr lang="en-US" sz="2600" dirty="0" smtClean="0">
                <a:ea typeface="+mn-ea"/>
              </a:rPr>
              <a:t>Demand remains strong, 43% growth between 2014 and 2015 for Asia and Oceania.</a:t>
            </a:r>
          </a:p>
          <a:p>
            <a:pPr>
              <a:defRPr/>
            </a:pPr>
            <a:r>
              <a:rPr lang="en-US" sz="2600" dirty="0"/>
              <a:t>Private Network demand continues to </a:t>
            </a:r>
            <a:r>
              <a:rPr lang="en-US" sz="2600" dirty="0" smtClean="0"/>
              <a:t>grow, 61% on the Trans-Pacific route between 2014 and 2015.</a:t>
            </a:r>
            <a:endParaRPr lang="en-US" sz="2600" dirty="0" smtClean="0">
              <a:ea typeface="+mn-ea"/>
            </a:endParaRPr>
          </a:p>
          <a:p>
            <a:pPr>
              <a:defRPr/>
            </a:pPr>
            <a:r>
              <a:rPr lang="en-US" sz="2600" dirty="0" smtClean="0">
                <a:ea typeface="+mn-ea"/>
              </a:rPr>
              <a:t>Price variance narrowing on many routes, with multiples of the London-New York route narrowing.</a:t>
            </a:r>
          </a:p>
          <a:p>
            <a:pPr>
              <a:defRPr/>
            </a:pPr>
            <a:r>
              <a:rPr lang="en-US" sz="2600" dirty="0" smtClean="0">
                <a:ea typeface="+mn-ea"/>
              </a:rPr>
              <a:t>We’ll need more cables, increases in optical transmission technology, or likely both to meet future demand.</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533400" y="2971800"/>
            <a:ext cx="7924800" cy="3124200"/>
          </a:xfrm>
        </p:spPr>
        <p:txBody>
          <a:bodyPr/>
          <a:lstStyle/>
          <a:p>
            <a:pPr marL="0" indent="0" algn="ctr">
              <a:buFontTx/>
              <a:buNone/>
            </a:pPr>
            <a:r>
              <a:rPr lang="en-US" altLang="zh-CN" smtClean="0"/>
              <a:t>Cody Williams</a:t>
            </a:r>
          </a:p>
          <a:p>
            <a:pPr marL="0" indent="0" algn="ctr">
              <a:buFontTx/>
              <a:buNone/>
            </a:pPr>
            <a:r>
              <a:rPr lang="en-US" altLang="zh-CN" smtClean="0"/>
              <a:t>C: 1.571.213.6788</a:t>
            </a:r>
          </a:p>
          <a:p>
            <a:pPr marL="0" indent="0" algn="ctr">
              <a:buFontTx/>
              <a:buNone/>
            </a:pPr>
            <a:r>
              <a:rPr lang="en-US" altLang="zh-CN" smtClean="0"/>
              <a:t>cwilliams@telegeography.com</a:t>
            </a:r>
          </a:p>
          <a:p>
            <a:pPr marL="0" indent="0" algn="ctr">
              <a:buFontTx/>
              <a:buNone/>
            </a:pPr>
            <a:r>
              <a:rPr lang="en-US" altLang="zh-CN" smtClean="0"/>
              <a:t>  </a:t>
            </a:r>
          </a:p>
          <a:p>
            <a:pPr marL="0" indent="0" algn="ctr">
              <a:buFontTx/>
              <a:buNone/>
            </a:pPr>
            <a:endParaRPr lang="en-US" altLang="zh-CN" smtClean="0"/>
          </a:p>
          <a:p>
            <a:pPr marL="0" indent="0">
              <a:buFontTx/>
              <a:buNone/>
            </a:pPr>
            <a:endParaRPr lang="en-US" altLang="zh-CN" smtClean="0"/>
          </a:p>
          <a:p>
            <a:pPr marL="0" indent="0">
              <a:buFontTx/>
              <a:buNone/>
            </a:pPr>
            <a:endParaRPr lang="en-US" altLang="zh-CN" smtClean="0"/>
          </a:p>
          <a:p>
            <a:pPr marL="0" indent="0">
              <a:buFontTx/>
              <a:buNone/>
            </a:pPr>
            <a:endParaRPr lang="en-US" altLang="zh-CN" smtClean="0"/>
          </a:p>
          <a:p>
            <a:pPr marL="0" indent="0">
              <a:lnSpc>
                <a:spcPct val="90000"/>
              </a:lnSpc>
            </a:pPr>
            <a:endParaRPr lang="en-US" altLang="zh-CN" smtClean="0"/>
          </a:p>
        </p:txBody>
      </p:sp>
      <p:sp>
        <p:nvSpPr>
          <p:cNvPr id="4" name="Title 1"/>
          <p:cNvSpPr>
            <a:spLocks noGrp="1"/>
          </p:cNvSpPr>
          <p:nvPr>
            <p:ph type="title"/>
          </p:nvPr>
        </p:nvSpPr>
        <p:spPr>
          <a:xfrm>
            <a:off x="609600" y="1524000"/>
            <a:ext cx="7772400" cy="609600"/>
          </a:xfrm>
        </p:spPr>
        <p:txBody>
          <a:bodyPr/>
          <a:lstStyle/>
          <a:p>
            <a:pPr algn="ctr">
              <a:defRPr/>
            </a:pPr>
            <a:r>
              <a:rPr lang="en-US" dirty="0" smtClean="0">
                <a:ea typeface="+mj-ea"/>
              </a:rPr>
              <a:t>Thank You!</a:t>
            </a:r>
            <a:endParaRPr lang="en-US" dirty="0">
              <a:ea typeface="+mj-e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09600"/>
          </a:xfrm>
        </p:spPr>
        <p:txBody>
          <a:bodyPr/>
          <a:lstStyle/>
          <a:p>
            <a:pPr algn="ctr"/>
            <a:r>
              <a:rPr lang="en-US" dirty="0"/>
              <a:t>Overall Bandwidth Growth in </a:t>
            </a:r>
            <a:r>
              <a:rPr lang="en-US" dirty="0" smtClean="0"/>
              <a:t>Oceania</a:t>
            </a:r>
            <a:endParaRPr lang="en-US" dirty="0"/>
          </a:p>
        </p:txBody>
      </p:sp>
      <p:pic>
        <p:nvPicPr>
          <p:cNvPr id="3" name="Picture 2" descr="OceaniaBWUS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295400"/>
            <a:ext cx="7958328" cy="4663083"/>
          </a:xfrm>
          <a:prstGeom prst="rect">
            <a:avLst/>
          </a:prstGeom>
        </p:spPr>
      </p:pic>
    </p:spTree>
    <p:extLst>
      <p:ext uri="{BB962C8B-B14F-4D97-AF65-F5344CB8AC3E}">
        <p14:creationId xmlns:p14="http://schemas.microsoft.com/office/powerpoint/2010/main" val="405066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09600"/>
          </a:xfrm>
        </p:spPr>
        <p:txBody>
          <a:bodyPr/>
          <a:lstStyle/>
          <a:p>
            <a:pPr algn="ctr" eaLnBrk="1" hangingPunct="1">
              <a:defRPr/>
            </a:pPr>
            <a:r>
              <a:rPr lang="en-US" dirty="0" smtClean="0">
                <a:ea typeface="+mj-ea"/>
              </a:rPr>
              <a:t>Comparing Growth by Region</a:t>
            </a:r>
            <a:endParaRPr lang="en-US" dirty="0" smtClean="0">
              <a:ea typeface="+mj-ea"/>
              <a:cs typeface="+mj-cs"/>
            </a:endParaRPr>
          </a:p>
        </p:txBody>
      </p:sp>
      <p:sp>
        <p:nvSpPr>
          <p:cNvPr id="4" name="TextBox 4"/>
          <p:cNvSpPr txBox="1">
            <a:spLocks noChangeArrowheads="1"/>
          </p:cNvSpPr>
          <p:nvPr/>
        </p:nvSpPr>
        <p:spPr bwMode="auto">
          <a:xfrm>
            <a:off x="990600" y="1371600"/>
            <a:ext cx="7105882" cy="400110"/>
          </a:xfrm>
          <a:prstGeom prst="rect">
            <a:avLst/>
          </a:prstGeom>
          <a:noFill/>
          <a:ln>
            <a:noFill/>
          </a:ln>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dirty="0" smtClean="0">
                <a:latin typeface="+mj-lt"/>
              </a:rPr>
              <a:t>Annual Growth in International Used Bandwidth, 2006-2015</a:t>
            </a:r>
          </a:p>
        </p:txBody>
      </p:sp>
      <p:pic>
        <p:nvPicPr>
          <p:cNvPr id="3" name="Picture 2" descr="RegionGrow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0"/>
            <a:ext cx="8144256" cy="4029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ea typeface="+mj-ea"/>
              </a:rPr>
              <a:t>How Asia Bandwidth is Connected</a:t>
            </a:r>
            <a:endParaRPr lang="en-US" dirty="0" smtClean="0">
              <a:ea typeface="+mj-ea"/>
              <a:cs typeface="+mj-cs"/>
            </a:endParaRPr>
          </a:p>
        </p:txBody>
      </p:sp>
      <p:sp>
        <p:nvSpPr>
          <p:cNvPr id="7" name="TextBox 4"/>
          <p:cNvSpPr txBox="1">
            <a:spLocks noChangeArrowheads="1"/>
          </p:cNvSpPr>
          <p:nvPr/>
        </p:nvSpPr>
        <p:spPr bwMode="auto">
          <a:xfrm>
            <a:off x="1447800" y="1219200"/>
            <a:ext cx="5755477" cy="400110"/>
          </a:xfrm>
          <a:prstGeom prst="rect">
            <a:avLst/>
          </a:prstGeom>
          <a:noFill/>
          <a:ln>
            <a:noFill/>
          </a:ln>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sz="2000" dirty="0" smtClean="0">
                <a:latin typeface="+mj-lt"/>
              </a:rPr>
              <a:t>Asia Used Bandwidth Connected by Region, 2015</a:t>
            </a:r>
          </a:p>
        </p:txBody>
      </p:sp>
      <p:pic>
        <p:nvPicPr>
          <p:cNvPr id="4" name="Picture 3" descr="AsiaP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676400"/>
            <a:ext cx="7438832" cy="441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Oceania is Connected</a:t>
            </a:r>
            <a:endParaRPr lang="en-US" dirty="0"/>
          </a:p>
        </p:txBody>
      </p:sp>
      <p:pic>
        <p:nvPicPr>
          <p:cNvPr id="7" name="Picture 6" descr="OceaniaReg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111" y="1676400"/>
            <a:ext cx="7393885" cy="4383024"/>
          </a:xfrm>
          <a:prstGeom prst="rect">
            <a:avLst/>
          </a:prstGeom>
        </p:spPr>
      </p:pic>
      <p:sp>
        <p:nvSpPr>
          <p:cNvPr id="8" name="TextBox 4"/>
          <p:cNvSpPr txBox="1">
            <a:spLocks noChangeArrowheads="1"/>
          </p:cNvSpPr>
          <p:nvPr/>
        </p:nvSpPr>
        <p:spPr bwMode="auto">
          <a:xfrm>
            <a:off x="1447800" y="1219200"/>
            <a:ext cx="6184656" cy="400110"/>
          </a:xfrm>
          <a:prstGeom prst="rect">
            <a:avLst/>
          </a:prstGeom>
          <a:noFill/>
          <a:ln>
            <a:noFill/>
          </a:ln>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lang="en-US" sz="2000" dirty="0" smtClean="0">
                <a:latin typeface="+mj-lt"/>
              </a:rPr>
              <a:t>Oceania Used Bandwidth Connected by Region, 2015</a:t>
            </a:r>
          </a:p>
        </p:txBody>
      </p:sp>
    </p:spTree>
    <p:extLst>
      <p:ext uri="{BB962C8B-B14F-4D97-AF65-F5344CB8AC3E}">
        <p14:creationId xmlns:p14="http://schemas.microsoft.com/office/powerpoint/2010/main" val="3206191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ea typeface="+mj-ea"/>
              </a:rPr>
              <a:t>Examining Growth by Country</a:t>
            </a:r>
            <a:endParaRPr lang="en-US" dirty="0">
              <a:ea typeface="+mj-ea"/>
            </a:endParaRPr>
          </a:p>
        </p:txBody>
      </p:sp>
      <p:sp>
        <p:nvSpPr>
          <p:cNvPr id="16387" name="Rectangle 4"/>
          <p:cNvSpPr>
            <a:spLocks noChangeArrowheads="1"/>
          </p:cNvSpPr>
          <p:nvPr/>
        </p:nvSpPr>
        <p:spPr bwMode="auto">
          <a:xfrm>
            <a:off x="685800" y="1371600"/>
            <a:ext cx="7790414" cy="461665"/>
          </a:xfrm>
          <a:prstGeom prst="rect">
            <a:avLst/>
          </a:prstGeom>
          <a:noFill/>
          <a:ln w="9525">
            <a:noFill/>
            <a:miter lim="800000"/>
            <a:headEnd/>
            <a:tailEnd/>
          </a:ln>
        </p:spPr>
        <p:txBody>
          <a:bodyPr wrap="none">
            <a:spAutoFit/>
          </a:bodyPr>
          <a:lstStyle/>
          <a:p>
            <a:pPr algn="ctr"/>
            <a:r>
              <a:rPr lang="en-US" altLang="zh-CN" dirty="0" smtClean="0"/>
              <a:t>Compound Annual Growth Rate, </a:t>
            </a:r>
            <a:r>
              <a:rPr lang="en-US" altLang="zh-CN" dirty="0"/>
              <a:t>Used Bandwidth 2011-2015</a:t>
            </a:r>
          </a:p>
        </p:txBody>
      </p:sp>
      <p:pic>
        <p:nvPicPr>
          <p:cNvPr id="3" name="Picture 2" descr="red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03" y="2362200"/>
            <a:ext cx="8694193" cy="34747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iaPNSpl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71600"/>
            <a:ext cx="8511563" cy="4757928"/>
          </a:xfrm>
          <a:prstGeom prst="rect">
            <a:avLst/>
          </a:prstGeom>
        </p:spPr>
      </p:pic>
      <p:sp>
        <p:nvSpPr>
          <p:cNvPr id="2" name="Title 1"/>
          <p:cNvSpPr>
            <a:spLocks noGrp="1"/>
          </p:cNvSpPr>
          <p:nvPr>
            <p:ph type="title"/>
          </p:nvPr>
        </p:nvSpPr>
        <p:spPr/>
        <p:txBody>
          <a:bodyPr/>
          <a:lstStyle/>
          <a:p>
            <a:pPr algn="ctr"/>
            <a:r>
              <a:rPr lang="en-US" dirty="0" smtClean="0"/>
              <a:t>Continued Rise of Private Networks</a:t>
            </a:r>
            <a:endParaRPr lang="en-US" dirty="0"/>
          </a:p>
        </p:txBody>
      </p:sp>
      <p:sp>
        <p:nvSpPr>
          <p:cNvPr id="5" name="TextBox 6"/>
          <p:cNvSpPr txBox="1">
            <a:spLocks noChangeArrowheads="1"/>
          </p:cNvSpPr>
          <p:nvPr/>
        </p:nvSpPr>
        <p:spPr bwMode="auto">
          <a:xfrm>
            <a:off x="8382000" y="3657600"/>
            <a:ext cx="609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400" dirty="0" smtClean="0">
                <a:latin typeface="Helvetica" charset="0"/>
                <a:cs typeface="Helvetica" charset="0"/>
              </a:rPr>
              <a:t>32%</a:t>
            </a:r>
            <a:endParaRPr lang="en-US" sz="1400" dirty="0">
              <a:latin typeface="Helvetica" charset="0"/>
              <a:cs typeface="Helvetica" charset="0"/>
            </a:endParaRPr>
          </a:p>
        </p:txBody>
      </p:sp>
      <p:cxnSp>
        <p:nvCxnSpPr>
          <p:cNvPr id="6" name="Straight Connector 5"/>
          <p:cNvCxnSpPr/>
          <p:nvPr/>
        </p:nvCxnSpPr>
        <p:spPr bwMode="auto">
          <a:xfrm flipH="1">
            <a:off x="8153400" y="3886200"/>
            <a:ext cx="254000" cy="228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4"/>
          <p:cNvSpPr>
            <a:spLocks noChangeArrowheads="1"/>
          </p:cNvSpPr>
          <p:nvPr/>
        </p:nvSpPr>
        <p:spPr bwMode="auto">
          <a:xfrm>
            <a:off x="994039" y="990600"/>
            <a:ext cx="7326344" cy="461665"/>
          </a:xfrm>
          <a:prstGeom prst="rect">
            <a:avLst/>
          </a:prstGeom>
          <a:noFill/>
          <a:ln w="9525">
            <a:noFill/>
            <a:miter lim="800000"/>
            <a:headEnd/>
            <a:tailEnd/>
          </a:ln>
        </p:spPr>
        <p:txBody>
          <a:bodyPr wrap="none">
            <a:spAutoFit/>
          </a:bodyPr>
          <a:lstStyle/>
          <a:p>
            <a:pPr algn="ctr"/>
            <a:r>
              <a:rPr lang="en-US" altLang="zh-CN" dirty="0" smtClean="0"/>
              <a:t>Used Bandwidth On The Trans-Pacific Route, 2010-</a:t>
            </a:r>
            <a:r>
              <a:rPr lang="en-US" altLang="zh-CN" dirty="0"/>
              <a:t>2015</a:t>
            </a:r>
          </a:p>
        </p:txBody>
      </p:sp>
    </p:spTree>
    <p:extLst>
      <p:ext uri="{BB962C8B-B14F-4D97-AF65-F5344CB8AC3E}">
        <p14:creationId xmlns:p14="http://schemas.microsoft.com/office/powerpoint/2010/main" val="1707106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pPr algn="ctr"/>
            <a:r>
              <a:rPr lang="en-US" dirty="0" smtClean="0"/>
              <a:t>Locations of Major Data Centers, 2015</a:t>
            </a:r>
            <a:endParaRPr lang="en-US" dirty="0"/>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990600"/>
            <a:ext cx="8998527" cy="506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87003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16316</TotalTime>
  <Words>1774</Words>
  <Application>Microsoft Macintosh PowerPoint</Application>
  <PresentationFormat>On-screen Show (4:3)</PresentationFormat>
  <Paragraphs>102</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 Presentation</vt:lpstr>
      <vt:lpstr>Recent Trends in Asia &amp; Oceania </vt:lpstr>
      <vt:lpstr>Overall Bandwidth Growth in Asia</vt:lpstr>
      <vt:lpstr>Overall Bandwidth Growth in Oceania</vt:lpstr>
      <vt:lpstr>Comparing Growth by Region</vt:lpstr>
      <vt:lpstr>How Asia Bandwidth is Connected</vt:lpstr>
      <vt:lpstr>How Oceania is Connected</vt:lpstr>
      <vt:lpstr>Examining Growth by Country</vt:lpstr>
      <vt:lpstr>Continued Rise of Private Networks</vt:lpstr>
      <vt:lpstr>Locations of Major Data Centers, 2015</vt:lpstr>
      <vt:lpstr>Locations of Major Data Centers, 2017</vt:lpstr>
      <vt:lpstr>The Move To 100 Gbps Wavelengths</vt:lpstr>
      <vt:lpstr>But What About The Future?</vt:lpstr>
      <vt:lpstr>Capacity Exhaustion Continued</vt:lpstr>
      <vt:lpstr>Capacity Exhaustion Continued</vt:lpstr>
      <vt:lpstr>Capacity Exhaustion Continued</vt:lpstr>
      <vt:lpstr>And A Snapshot Of Spending On Cables, 2015-17</vt:lpstr>
      <vt:lpstr>Proposed Cables,  2016-2018</vt:lpstr>
      <vt:lpstr>Prices Still Falling</vt:lpstr>
      <vt:lpstr>Prices Vary By Geography</vt:lpstr>
      <vt:lpstr>And By Carrier</vt:lpstr>
      <vt:lpstr>Transport Price Differences Narrowing</vt:lpstr>
      <vt:lpstr>Overall Conclusions</vt:lpstr>
      <vt:lpstr>Thank You!</vt:lpstr>
    </vt:vector>
  </TitlesOfParts>
  <Company>PriMetrica,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Markus Krisetya</dc:creator>
  <cp:lastModifiedBy/>
  <cp:revision>181</cp:revision>
  <dcterms:created xsi:type="dcterms:W3CDTF">2011-05-02T15:30:34Z</dcterms:created>
  <dcterms:modified xsi:type="dcterms:W3CDTF">2016-03-04T13:53:36Z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(3)s6WAMiev/TG1RHHwgHTvTvYbE3l6uOhw1QWjlffKvgfNCBWcui/gyqA8cQzou5IsjxXqGDmS
kTiKxrdeMtsuj0pDiK6GYb2dlzn3VzJ3W4+i4JDhI9ENLqLWrN0fUnT1pTElX0D58XEyAlJ4
cF/eXzdVEz1JAh8tYVe0ZonTcvLvE2vTHKTc7wUv+kAyVuzWOD1haRrtmcwsw7IJszDrhS5+
ib5CoQEYvBv1tZiPPT</vt:lpwstr>
  </property>
  <property fmtid="{D5CDD505-2E9C-101B-9397-08002B2CF9AE}" pid="3" name="_new_ms_pID_72543_00">
    <vt:lpwstr>_new_ms_pID_72543</vt:lpwstr>
  </property>
  <property fmtid="{D5CDD505-2E9C-101B-9397-08002B2CF9AE}" pid="4" name="_new_ms_pID_725431">
    <vt:lpwstr>epJRVuUujKBDyQJIL58Nz8h/jNxGBWc/oIqdChJtwSXCNIdw6dMypk
iQSumO/Iz29OyZHwcLk74nJOYSREFzAlbPWdcIMR2gvWmTABb+thz9Ctuoo5LhF2DUAgsE10
/dnzNdDiT90MosRQXJmg8gep94SHKB1YrUA5eZ4r2LD2TK9eQuhzC54Mrf/jhsUYuPFpzGiL
fFN16X35ibVIvABbgen4qkZZ6o6oaGLLJ4O0</vt:lpwstr>
  </property>
  <property fmtid="{D5CDD505-2E9C-101B-9397-08002B2CF9AE}" pid="5" name="_new_ms_pID_725431_00">
    <vt:lpwstr>_new_ms_pID_725431</vt:lpwstr>
  </property>
  <property fmtid="{D5CDD505-2E9C-101B-9397-08002B2CF9AE}" pid="6" name="_new_ms_pID_725432">
    <vt:lpwstr>Uh5C8NbTZ7A9j8XqEmqfSk/55dRslez2bj3G
lLhOAnV8Hzn+jHM1Jfis6jMj8HtaZw==</vt:lpwstr>
  </property>
  <property fmtid="{D5CDD505-2E9C-101B-9397-08002B2CF9AE}" pid="7" name="_new_ms_pID_725432_00">
    <vt:lpwstr>_new_ms_pID_725432</vt:lpwstr>
  </property>
  <property fmtid="{D5CDD505-2E9C-101B-9397-08002B2CF9AE}" pid="8" name="sflag">
    <vt:lpwstr>1449468257</vt:lpwstr>
  </property>
</Properties>
</file>